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351" r:id="rId6"/>
    <p:sldId id="259" r:id="rId7"/>
    <p:sldId id="308" r:id="rId8"/>
    <p:sldId id="283" r:id="rId9"/>
    <p:sldId id="331" r:id="rId10"/>
    <p:sldId id="330" r:id="rId11"/>
    <p:sldId id="352" r:id="rId12"/>
    <p:sldId id="353" r:id="rId13"/>
    <p:sldId id="334" r:id="rId14"/>
    <p:sldId id="354" r:id="rId15"/>
    <p:sldId id="355" r:id="rId16"/>
    <p:sldId id="342" r:id="rId17"/>
    <p:sldId id="356" r:id="rId18"/>
    <p:sldId id="357" r:id="rId19"/>
    <p:sldId id="358" r:id="rId20"/>
    <p:sldId id="359" r:id="rId21"/>
    <p:sldId id="360" r:id="rId22"/>
    <p:sldId id="361" r:id="rId23"/>
    <p:sldId id="346" r:id="rId24"/>
    <p:sldId id="285" r:id="rId25"/>
    <p:sldId id="363" r:id="rId26"/>
    <p:sldId id="364" r:id="rId27"/>
    <p:sldId id="366" r:id="rId28"/>
    <p:sldId id="367" r:id="rId29"/>
    <p:sldId id="368" r:id="rId30"/>
    <p:sldId id="369" r:id="rId31"/>
    <p:sldId id="371" r:id="rId32"/>
    <p:sldId id="372" r:id="rId33"/>
    <p:sldId id="373" r:id="rId34"/>
    <p:sldId id="374" r:id="rId35"/>
    <p:sldId id="375" r:id="rId36"/>
    <p:sldId id="376" r:id="rId37"/>
    <p:sldId id="377" r:id="rId38"/>
    <p:sldId id="378" r:id="rId39"/>
    <p:sldId id="281" r:id="rId40"/>
  </p:sldIdLst>
  <p:sldSz cx="12192000" cy="6858000"/>
  <p:notesSz cx="7103745" cy="10234295"/>
  <p:custDataLst>
    <p:tags r:id="rId4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作者" initials="A" lastIdx="0" clrIdx="2"/>
  <p:cmAuthor id="2" name="liuyue" initials="l"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49534"/>
    <a:srgbClr val="F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23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5" Type="http://schemas.openxmlformats.org/officeDocument/2006/relationships/tags" Target="tags/tag74.xml"/><Relationship Id="rId44" Type="http://schemas.openxmlformats.org/officeDocument/2006/relationships/commentAuthors" Target="commentAuthors.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3" y="1279287"/>
            <a:ext cx="6140578"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6955A8-62FB-E247-BFB6-6D96B50CB5D7}" type="slidenum">
              <a:rPr lang="en-US" smtClean="0"/>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image" Target="../media/image5.png"/><Relationship Id="rId4" Type="http://schemas.openxmlformats.org/officeDocument/2006/relationships/tags" Target="../tags/tag2.xml"/><Relationship Id="rId3" Type="http://schemas.openxmlformats.org/officeDocument/2006/relationships/image" Target="../media/image4.pn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560"/>
            <a:ext cx="9144000" cy="2388017"/>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668"/>
            <a:ext cx="9144000" cy="165605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835" indent="0" algn="ctr">
              <a:buNone/>
              <a:defRPr sz="1600"/>
            </a:lvl7pPr>
            <a:lvl8pPr marL="3201035" indent="0" algn="ctr">
              <a:buNone/>
              <a:defRPr sz="1600"/>
            </a:lvl8pPr>
            <a:lvl9pPr marL="3658235"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89"/>
            <a:ext cx="10515600" cy="5812856"/>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4064000" y="442037"/>
            <a:ext cx="4368800" cy="3084104"/>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3954705" y="3802117"/>
            <a:ext cx="4511964" cy="431856"/>
          </a:xfrm>
          <a:prstGeom prst="rect">
            <a:avLst/>
          </a:prstGeom>
        </p:spPr>
        <p:txBody>
          <a:bodyPr vert="horz" lIns="0" tIns="40504" rIns="0" bIns="40504" anchor="ctr"/>
          <a:lstStyle>
            <a:lvl1pPr marL="0" indent="0" algn="ctr">
              <a:lnSpc>
                <a:spcPct val="100000"/>
              </a:lnSpc>
              <a:spcBef>
                <a:spcPts val="0"/>
              </a:spcBef>
              <a:buNone/>
              <a:defRPr sz="420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3954705" y="4386017"/>
            <a:ext cx="4511964" cy="228491"/>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3975167" y="4818668"/>
            <a:ext cx="4488039" cy="1537136"/>
          </a:xfrm>
          <a:prstGeom prst="rect">
            <a:avLst/>
          </a:prstGeom>
        </p:spPr>
        <p:txBody>
          <a:bodyPr vert="horz" lIns="0" tIns="0" rIns="0" bIns="0"/>
          <a:lstStyle>
            <a:lvl1pPr marL="0" indent="0" algn="ctr">
              <a:lnSpc>
                <a:spcPct val="130000"/>
              </a:lnSpc>
              <a:buNone/>
              <a:defRPr sz="144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advTm="20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10037"/>
            <a:ext cx="10515600" cy="2853236"/>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1" y="4590267"/>
            <a:ext cx="10515600" cy="150044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835" indent="0">
              <a:buNone/>
              <a:defRPr sz="1600">
                <a:solidFill>
                  <a:schemeClr val="tx1">
                    <a:tint val="75000"/>
                  </a:schemeClr>
                </a:solidFill>
              </a:defRPr>
            </a:lvl7pPr>
            <a:lvl8pPr marL="3201035"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8" name="图片 7" descr="E:\素材\春\7487b691a84a44a3f609339749de9c08.png7487b691a84a44a3f609339749de9c08"/>
          <p:cNvPicPr>
            <a:picLocks noChangeAspect="1"/>
          </p:cNvPicPr>
          <p:nvPr userDrawn="1"/>
        </p:nvPicPr>
        <p:blipFill>
          <a:blip r:embed="rId2"/>
          <a:srcRect l="12584" b="827"/>
          <a:stretch>
            <a:fillRect/>
          </a:stretch>
        </p:blipFill>
        <p:spPr>
          <a:xfrm>
            <a:off x="77893" y="366607"/>
            <a:ext cx="4628727" cy="6495627"/>
          </a:xfrm>
          <a:prstGeom prst="rect">
            <a:avLst/>
          </a:prstGeom>
        </p:spPr>
      </p:pic>
      <p:grpSp>
        <p:nvGrpSpPr>
          <p:cNvPr id="39" name="组合 38"/>
          <p:cNvGrpSpPr>
            <a:grpSpLocks noChangeAspect="1"/>
          </p:cNvGrpSpPr>
          <p:nvPr userDrawn="1"/>
        </p:nvGrpSpPr>
        <p:grpSpPr>
          <a:xfrm>
            <a:off x="9056615" y="6082803"/>
            <a:ext cx="528000" cy="528000"/>
            <a:chOff x="386297" y="354936"/>
            <a:chExt cx="1186377" cy="1186377"/>
          </a:xfrm>
          <a:solidFill>
            <a:schemeClr val="accent2"/>
          </a:solidFill>
        </p:grpSpPr>
        <p:sp>
          <p:nvSpPr>
            <p:cNvPr id="40" name="Freeform 494"/>
            <p:cNvSpPr/>
            <p:nvPr/>
          </p:nvSpPr>
          <p:spPr bwMode="auto">
            <a:xfrm>
              <a:off x="386297" y="354936"/>
              <a:ext cx="1186377" cy="1186377"/>
            </a:xfrm>
            <a:custGeom>
              <a:avLst/>
              <a:gdLst>
                <a:gd name="T0" fmla="*/ 554 w 713"/>
                <a:gd name="T1" fmla="*/ 60 h 713"/>
                <a:gd name="T2" fmla="*/ 356 w 713"/>
                <a:gd name="T3" fmla="*/ 0 h 713"/>
                <a:gd name="T4" fmla="*/ 46 w 713"/>
                <a:gd name="T5" fmla="*/ 181 h 713"/>
                <a:gd name="T6" fmla="*/ 0 w 713"/>
                <a:gd name="T7" fmla="*/ 357 h 713"/>
                <a:gd name="T8" fmla="*/ 44 w 713"/>
                <a:gd name="T9" fmla="*/ 528 h 713"/>
                <a:gd name="T10" fmla="*/ 356 w 713"/>
                <a:gd name="T11" fmla="*/ 713 h 713"/>
                <a:gd name="T12" fmla="*/ 631 w 713"/>
                <a:gd name="T13" fmla="*/ 584 h 713"/>
                <a:gd name="T14" fmla="*/ 713 w 713"/>
                <a:gd name="T15" fmla="*/ 357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7"/>
                  </a:cubicBezTo>
                  <a:cubicBezTo>
                    <a:pt x="0" y="419"/>
                    <a:pt x="16" y="477"/>
                    <a:pt x="44" y="528"/>
                  </a:cubicBezTo>
                  <a:cubicBezTo>
                    <a:pt x="104" y="639"/>
                    <a:pt x="222" y="713"/>
                    <a:pt x="356" y="713"/>
                  </a:cubicBezTo>
                  <a:cubicBezTo>
                    <a:pt x="467" y="713"/>
                    <a:pt x="565" y="663"/>
                    <a:pt x="631" y="584"/>
                  </a:cubicBezTo>
                  <a:cubicBezTo>
                    <a:pt x="682" y="523"/>
                    <a:pt x="713" y="443"/>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1" name="Freeform 495"/>
            <p:cNvSpPr>
              <a:spLocks noEditPoints="1"/>
            </p:cNvSpPr>
            <p:nvPr/>
          </p:nvSpPr>
          <p:spPr bwMode="auto">
            <a:xfrm>
              <a:off x="699114" y="632811"/>
              <a:ext cx="559078" cy="627299"/>
            </a:xfrm>
            <a:custGeom>
              <a:avLst/>
              <a:gdLst>
                <a:gd name="T0" fmla="*/ 251 w 336"/>
                <a:gd name="T1" fmla="*/ 2 h 377"/>
                <a:gd name="T2" fmla="*/ 168 w 336"/>
                <a:gd name="T3" fmla="*/ 23 h 377"/>
                <a:gd name="T4" fmla="*/ 86 w 336"/>
                <a:gd name="T5" fmla="*/ 2 h 377"/>
                <a:gd name="T6" fmla="*/ 44 w 336"/>
                <a:gd name="T7" fmla="*/ 138 h 377"/>
                <a:gd name="T8" fmla="*/ 73 w 336"/>
                <a:gd name="T9" fmla="*/ 273 h 377"/>
                <a:gd name="T10" fmla="*/ 109 w 336"/>
                <a:gd name="T11" fmla="*/ 377 h 377"/>
                <a:gd name="T12" fmla="*/ 131 w 336"/>
                <a:gd name="T13" fmla="*/ 256 h 377"/>
                <a:gd name="T14" fmla="*/ 206 w 336"/>
                <a:gd name="T15" fmla="*/ 256 h 377"/>
                <a:gd name="T16" fmla="*/ 227 w 336"/>
                <a:gd name="T17" fmla="*/ 377 h 377"/>
                <a:gd name="T18" fmla="*/ 264 w 336"/>
                <a:gd name="T19" fmla="*/ 273 h 377"/>
                <a:gd name="T20" fmla="*/ 293 w 336"/>
                <a:gd name="T21" fmla="*/ 138 h 377"/>
                <a:gd name="T22" fmla="*/ 251 w 336"/>
                <a:gd name="T23" fmla="*/ 2 h 377"/>
                <a:gd name="T24" fmla="*/ 231 w 336"/>
                <a:gd name="T25" fmla="*/ 51 h 377"/>
                <a:gd name="T26" fmla="*/ 130 w 336"/>
                <a:gd name="T27" fmla="*/ 100 h 377"/>
                <a:gd name="T28" fmla="*/ 119 w 336"/>
                <a:gd name="T29" fmla="*/ 89 h 377"/>
                <a:gd name="T30" fmla="*/ 151 w 336"/>
                <a:gd name="T31" fmla="*/ 66 h 377"/>
                <a:gd name="T32" fmla="*/ 143 w 336"/>
                <a:gd name="T33" fmla="*/ 59 h 377"/>
                <a:gd name="T34" fmla="*/ 113 w 336"/>
                <a:gd name="T35" fmla="*/ 44 h 377"/>
                <a:gd name="T36" fmla="*/ 117 w 336"/>
                <a:gd name="T37" fmla="*/ 30 h 377"/>
                <a:gd name="T38" fmla="*/ 165 w 336"/>
                <a:gd name="T39" fmla="*/ 60 h 377"/>
                <a:gd name="T40" fmla="*/ 227 w 336"/>
                <a:gd name="T41" fmla="*/ 37 h 377"/>
                <a:gd name="T42" fmla="*/ 231 w 336"/>
                <a:gd name="T43" fmla="*/ 51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6" h="377">
                  <a:moveTo>
                    <a:pt x="251" y="2"/>
                  </a:moveTo>
                  <a:cubicBezTo>
                    <a:pt x="203" y="0"/>
                    <a:pt x="208" y="22"/>
                    <a:pt x="168" y="23"/>
                  </a:cubicBezTo>
                  <a:cubicBezTo>
                    <a:pt x="129" y="22"/>
                    <a:pt x="133" y="0"/>
                    <a:pt x="86" y="2"/>
                  </a:cubicBezTo>
                  <a:cubicBezTo>
                    <a:pt x="0" y="6"/>
                    <a:pt x="34" y="111"/>
                    <a:pt x="44" y="138"/>
                  </a:cubicBezTo>
                  <a:cubicBezTo>
                    <a:pt x="74" y="217"/>
                    <a:pt x="74" y="236"/>
                    <a:pt x="73" y="273"/>
                  </a:cubicBezTo>
                  <a:cubicBezTo>
                    <a:pt x="69" y="377"/>
                    <a:pt x="85" y="377"/>
                    <a:pt x="109" y="377"/>
                  </a:cubicBezTo>
                  <a:cubicBezTo>
                    <a:pt x="127" y="377"/>
                    <a:pt x="132" y="289"/>
                    <a:pt x="131" y="256"/>
                  </a:cubicBezTo>
                  <a:cubicBezTo>
                    <a:pt x="130" y="211"/>
                    <a:pt x="203" y="204"/>
                    <a:pt x="206" y="256"/>
                  </a:cubicBezTo>
                  <a:cubicBezTo>
                    <a:pt x="207" y="288"/>
                    <a:pt x="210" y="377"/>
                    <a:pt x="227" y="377"/>
                  </a:cubicBezTo>
                  <a:cubicBezTo>
                    <a:pt x="252" y="377"/>
                    <a:pt x="267" y="377"/>
                    <a:pt x="264" y="273"/>
                  </a:cubicBezTo>
                  <a:cubicBezTo>
                    <a:pt x="263" y="236"/>
                    <a:pt x="263" y="217"/>
                    <a:pt x="293" y="138"/>
                  </a:cubicBezTo>
                  <a:cubicBezTo>
                    <a:pt x="303" y="111"/>
                    <a:pt x="336" y="6"/>
                    <a:pt x="251" y="2"/>
                  </a:cubicBezTo>
                  <a:close/>
                  <a:moveTo>
                    <a:pt x="231" y="51"/>
                  </a:moveTo>
                  <a:cubicBezTo>
                    <a:pt x="196" y="61"/>
                    <a:pt x="156" y="75"/>
                    <a:pt x="130" y="100"/>
                  </a:cubicBezTo>
                  <a:cubicBezTo>
                    <a:pt x="123" y="106"/>
                    <a:pt x="113" y="96"/>
                    <a:pt x="119" y="89"/>
                  </a:cubicBezTo>
                  <a:cubicBezTo>
                    <a:pt x="129" y="80"/>
                    <a:pt x="140" y="73"/>
                    <a:pt x="151" y="66"/>
                  </a:cubicBezTo>
                  <a:cubicBezTo>
                    <a:pt x="149" y="64"/>
                    <a:pt x="146" y="61"/>
                    <a:pt x="143" y="59"/>
                  </a:cubicBezTo>
                  <a:cubicBezTo>
                    <a:pt x="135" y="51"/>
                    <a:pt x="124" y="46"/>
                    <a:pt x="113" y="44"/>
                  </a:cubicBezTo>
                  <a:cubicBezTo>
                    <a:pt x="104" y="42"/>
                    <a:pt x="108" y="28"/>
                    <a:pt x="117" y="30"/>
                  </a:cubicBezTo>
                  <a:cubicBezTo>
                    <a:pt x="136" y="33"/>
                    <a:pt x="153" y="45"/>
                    <a:pt x="165" y="60"/>
                  </a:cubicBezTo>
                  <a:cubicBezTo>
                    <a:pt x="185" y="50"/>
                    <a:pt x="207" y="43"/>
                    <a:pt x="227" y="37"/>
                  </a:cubicBezTo>
                  <a:cubicBezTo>
                    <a:pt x="236" y="34"/>
                    <a:pt x="240" y="49"/>
                    <a:pt x="231" y="5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a:grpSpLocks noChangeAspect="1"/>
          </p:cNvGrpSpPr>
          <p:nvPr userDrawn="1"/>
        </p:nvGrpSpPr>
        <p:grpSpPr>
          <a:xfrm>
            <a:off x="8310287" y="6082803"/>
            <a:ext cx="528000" cy="528000"/>
            <a:chOff x="467544" y="339502"/>
            <a:chExt cx="1186377" cy="1188041"/>
          </a:xfrm>
          <a:solidFill>
            <a:schemeClr val="accent2"/>
          </a:solidFill>
        </p:grpSpPr>
        <p:sp>
          <p:nvSpPr>
            <p:cNvPr id="43" name="Freeform 230"/>
            <p:cNvSpPr/>
            <p:nvPr/>
          </p:nvSpPr>
          <p:spPr bwMode="auto">
            <a:xfrm>
              <a:off x="467544" y="339502"/>
              <a:ext cx="1186377" cy="1188041"/>
            </a:xfrm>
            <a:custGeom>
              <a:avLst/>
              <a:gdLst>
                <a:gd name="T0" fmla="*/ 554 w 713"/>
                <a:gd name="T1" fmla="*/ 60 h 714"/>
                <a:gd name="T2" fmla="*/ 356 w 713"/>
                <a:gd name="T3" fmla="*/ 0 h 714"/>
                <a:gd name="T4" fmla="*/ 46 w 713"/>
                <a:gd name="T5" fmla="*/ 182 h 714"/>
                <a:gd name="T6" fmla="*/ 0 w 713"/>
                <a:gd name="T7" fmla="*/ 357 h 714"/>
                <a:gd name="T8" fmla="*/ 44 w 713"/>
                <a:gd name="T9" fmla="*/ 529 h 714"/>
                <a:gd name="T10" fmla="*/ 356 w 713"/>
                <a:gd name="T11" fmla="*/ 714 h 714"/>
                <a:gd name="T12" fmla="*/ 631 w 713"/>
                <a:gd name="T13" fmla="*/ 585 h 714"/>
                <a:gd name="T14" fmla="*/ 713 w 713"/>
                <a:gd name="T15" fmla="*/ 357 h 714"/>
                <a:gd name="T16" fmla="*/ 554 w 713"/>
                <a:gd name="T17" fmla="*/ 6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4">
                  <a:moveTo>
                    <a:pt x="554" y="60"/>
                  </a:moveTo>
                  <a:cubicBezTo>
                    <a:pt x="498" y="22"/>
                    <a:pt x="430" y="0"/>
                    <a:pt x="356" y="0"/>
                  </a:cubicBezTo>
                  <a:cubicBezTo>
                    <a:pt x="223" y="0"/>
                    <a:pt x="107" y="73"/>
                    <a:pt x="46" y="182"/>
                  </a:cubicBezTo>
                  <a:cubicBezTo>
                    <a:pt x="16" y="234"/>
                    <a:pt x="0" y="293"/>
                    <a:pt x="0" y="357"/>
                  </a:cubicBezTo>
                  <a:cubicBezTo>
                    <a:pt x="0" y="419"/>
                    <a:pt x="16" y="478"/>
                    <a:pt x="44" y="529"/>
                  </a:cubicBezTo>
                  <a:cubicBezTo>
                    <a:pt x="104" y="639"/>
                    <a:pt x="222" y="714"/>
                    <a:pt x="356" y="714"/>
                  </a:cubicBezTo>
                  <a:cubicBezTo>
                    <a:pt x="467" y="714"/>
                    <a:pt x="565" y="663"/>
                    <a:pt x="631" y="585"/>
                  </a:cubicBezTo>
                  <a:cubicBezTo>
                    <a:pt x="682" y="523"/>
                    <a:pt x="713" y="444"/>
                    <a:pt x="713" y="357"/>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4" name="Freeform 319"/>
            <p:cNvSpPr>
              <a:spLocks noEditPoints="1"/>
            </p:cNvSpPr>
            <p:nvPr/>
          </p:nvSpPr>
          <p:spPr bwMode="auto">
            <a:xfrm>
              <a:off x="748746" y="449320"/>
              <a:ext cx="625635" cy="908502"/>
            </a:xfrm>
            <a:custGeom>
              <a:avLst/>
              <a:gdLst>
                <a:gd name="T0" fmla="*/ 376 w 376"/>
                <a:gd name="T1" fmla="*/ 516 h 546"/>
                <a:gd name="T2" fmla="*/ 345 w 376"/>
                <a:gd name="T3" fmla="*/ 485 h 546"/>
                <a:gd name="T4" fmla="*/ 251 w 376"/>
                <a:gd name="T5" fmla="*/ 485 h 546"/>
                <a:gd name="T6" fmla="*/ 338 w 376"/>
                <a:gd name="T7" fmla="*/ 351 h 546"/>
                <a:gd name="T8" fmla="*/ 231 w 376"/>
                <a:gd name="T9" fmla="*/ 203 h 546"/>
                <a:gd name="T10" fmla="*/ 318 w 376"/>
                <a:gd name="T11" fmla="*/ 49 h 546"/>
                <a:gd name="T12" fmla="*/ 318 w 376"/>
                <a:gd name="T13" fmla="*/ 18 h 546"/>
                <a:gd name="T14" fmla="*/ 285 w 376"/>
                <a:gd name="T15" fmla="*/ 0 h 546"/>
                <a:gd name="T16" fmla="*/ 259 w 376"/>
                <a:gd name="T17" fmla="*/ 18 h 546"/>
                <a:gd name="T18" fmla="*/ 127 w 376"/>
                <a:gd name="T19" fmla="*/ 259 h 546"/>
                <a:gd name="T20" fmla="*/ 136 w 376"/>
                <a:gd name="T21" fmla="*/ 277 h 546"/>
                <a:gd name="T22" fmla="*/ 126 w 376"/>
                <a:gd name="T23" fmla="*/ 300 h 546"/>
                <a:gd name="T24" fmla="*/ 145 w 376"/>
                <a:gd name="T25" fmla="*/ 310 h 546"/>
                <a:gd name="T26" fmla="*/ 162 w 376"/>
                <a:gd name="T27" fmla="*/ 291 h 546"/>
                <a:gd name="T28" fmla="*/ 183 w 376"/>
                <a:gd name="T29" fmla="*/ 289 h 546"/>
                <a:gd name="T30" fmla="*/ 214 w 376"/>
                <a:gd name="T31" fmla="*/ 235 h 546"/>
                <a:gd name="T32" fmla="*/ 298 w 376"/>
                <a:gd name="T33" fmla="*/ 345 h 546"/>
                <a:gd name="T34" fmla="*/ 242 w 376"/>
                <a:gd name="T35" fmla="*/ 443 h 546"/>
                <a:gd name="T36" fmla="*/ 125 w 376"/>
                <a:gd name="T37" fmla="*/ 443 h 546"/>
                <a:gd name="T38" fmla="*/ 104 w 376"/>
                <a:gd name="T39" fmla="*/ 464 h 546"/>
                <a:gd name="T40" fmla="*/ 125 w 376"/>
                <a:gd name="T41" fmla="*/ 485 h 546"/>
                <a:gd name="T42" fmla="*/ 125 w 376"/>
                <a:gd name="T43" fmla="*/ 485 h 546"/>
                <a:gd name="T44" fmla="*/ 30 w 376"/>
                <a:gd name="T45" fmla="*/ 485 h 546"/>
                <a:gd name="T46" fmla="*/ 30 w 376"/>
                <a:gd name="T47" fmla="*/ 485 h 546"/>
                <a:gd name="T48" fmla="*/ 30 w 376"/>
                <a:gd name="T49" fmla="*/ 485 h 546"/>
                <a:gd name="T50" fmla="*/ 0 w 376"/>
                <a:gd name="T51" fmla="*/ 516 h 546"/>
                <a:gd name="T52" fmla="*/ 30 w 376"/>
                <a:gd name="T53" fmla="*/ 546 h 546"/>
                <a:gd name="T54" fmla="*/ 345 w 376"/>
                <a:gd name="T55" fmla="*/ 546 h 546"/>
                <a:gd name="T56" fmla="*/ 376 w 376"/>
                <a:gd name="T57" fmla="*/ 516 h 546"/>
                <a:gd name="T58" fmla="*/ 176 w 376"/>
                <a:gd name="T59" fmla="*/ 394 h 546"/>
                <a:gd name="T60" fmla="*/ 158 w 376"/>
                <a:gd name="T61" fmla="*/ 399 h 546"/>
                <a:gd name="T62" fmla="*/ 35 w 376"/>
                <a:gd name="T63" fmla="*/ 332 h 546"/>
                <a:gd name="T64" fmla="*/ 30 w 376"/>
                <a:gd name="T65" fmla="*/ 314 h 546"/>
                <a:gd name="T66" fmla="*/ 48 w 376"/>
                <a:gd name="T67" fmla="*/ 308 h 546"/>
                <a:gd name="T68" fmla="*/ 48 w 376"/>
                <a:gd name="T69" fmla="*/ 308 h 546"/>
                <a:gd name="T70" fmla="*/ 48 w 376"/>
                <a:gd name="T71" fmla="*/ 308 h 546"/>
                <a:gd name="T72" fmla="*/ 171 w 376"/>
                <a:gd name="T73" fmla="*/ 376 h 546"/>
                <a:gd name="T74" fmla="*/ 176 w 376"/>
                <a:gd name="T75" fmla="*/ 394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 h="546">
                  <a:moveTo>
                    <a:pt x="376" y="516"/>
                  </a:moveTo>
                  <a:cubicBezTo>
                    <a:pt x="376" y="499"/>
                    <a:pt x="362" y="485"/>
                    <a:pt x="345" y="485"/>
                  </a:cubicBezTo>
                  <a:cubicBezTo>
                    <a:pt x="251" y="485"/>
                    <a:pt x="251" y="485"/>
                    <a:pt x="251" y="485"/>
                  </a:cubicBezTo>
                  <a:cubicBezTo>
                    <a:pt x="299" y="485"/>
                    <a:pt x="338" y="393"/>
                    <a:pt x="338" y="351"/>
                  </a:cubicBezTo>
                  <a:cubicBezTo>
                    <a:pt x="338" y="284"/>
                    <a:pt x="294" y="226"/>
                    <a:pt x="231" y="203"/>
                  </a:cubicBezTo>
                  <a:cubicBezTo>
                    <a:pt x="318" y="49"/>
                    <a:pt x="318" y="49"/>
                    <a:pt x="318" y="49"/>
                  </a:cubicBezTo>
                  <a:cubicBezTo>
                    <a:pt x="318" y="18"/>
                    <a:pt x="318" y="18"/>
                    <a:pt x="318" y="18"/>
                  </a:cubicBezTo>
                  <a:cubicBezTo>
                    <a:pt x="285" y="0"/>
                    <a:pt x="285" y="0"/>
                    <a:pt x="285" y="0"/>
                  </a:cubicBezTo>
                  <a:cubicBezTo>
                    <a:pt x="259" y="18"/>
                    <a:pt x="259" y="18"/>
                    <a:pt x="259" y="18"/>
                  </a:cubicBezTo>
                  <a:cubicBezTo>
                    <a:pt x="127" y="259"/>
                    <a:pt x="127" y="259"/>
                    <a:pt x="127" y="259"/>
                  </a:cubicBezTo>
                  <a:cubicBezTo>
                    <a:pt x="127" y="259"/>
                    <a:pt x="138" y="267"/>
                    <a:pt x="136" y="277"/>
                  </a:cubicBezTo>
                  <a:cubicBezTo>
                    <a:pt x="134" y="287"/>
                    <a:pt x="126" y="300"/>
                    <a:pt x="126" y="300"/>
                  </a:cubicBezTo>
                  <a:cubicBezTo>
                    <a:pt x="145" y="310"/>
                    <a:pt x="145" y="310"/>
                    <a:pt x="145" y="310"/>
                  </a:cubicBezTo>
                  <a:cubicBezTo>
                    <a:pt x="145" y="310"/>
                    <a:pt x="155" y="293"/>
                    <a:pt x="162" y="291"/>
                  </a:cubicBezTo>
                  <a:cubicBezTo>
                    <a:pt x="169" y="290"/>
                    <a:pt x="183" y="289"/>
                    <a:pt x="183" y="289"/>
                  </a:cubicBezTo>
                  <a:cubicBezTo>
                    <a:pt x="214" y="235"/>
                    <a:pt x="214" y="235"/>
                    <a:pt x="214" y="235"/>
                  </a:cubicBezTo>
                  <a:cubicBezTo>
                    <a:pt x="263" y="251"/>
                    <a:pt x="298" y="295"/>
                    <a:pt x="298" y="345"/>
                  </a:cubicBezTo>
                  <a:cubicBezTo>
                    <a:pt x="298" y="386"/>
                    <a:pt x="275" y="422"/>
                    <a:pt x="242" y="443"/>
                  </a:cubicBezTo>
                  <a:cubicBezTo>
                    <a:pt x="125" y="443"/>
                    <a:pt x="125" y="443"/>
                    <a:pt x="125" y="443"/>
                  </a:cubicBezTo>
                  <a:cubicBezTo>
                    <a:pt x="114" y="443"/>
                    <a:pt x="104" y="452"/>
                    <a:pt x="104" y="464"/>
                  </a:cubicBezTo>
                  <a:cubicBezTo>
                    <a:pt x="104" y="476"/>
                    <a:pt x="113" y="485"/>
                    <a:pt x="125" y="485"/>
                  </a:cubicBezTo>
                  <a:cubicBezTo>
                    <a:pt x="125" y="485"/>
                    <a:pt x="125" y="485"/>
                    <a:pt x="125" y="485"/>
                  </a:cubicBezTo>
                  <a:cubicBezTo>
                    <a:pt x="30" y="485"/>
                    <a:pt x="30" y="485"/>
                    <a:pt x="30" y="485"/>
                  </a:cubicBezTo>
                  <a:cubicBezTo>
                    <a:pt x="30" y="485"/>
                    <a:pt x="30" y="485"/>
                    <a:pt x="30" y="485"/>
                  </a:cubicBezTo>
                  <a:cubicBezTo>
                    <a:pt x="30" y="485"/>
                    <a:pt x="30" y="485"/>
                    <a:pt x="30" y="485"/>
                  </a:cubicBezTo>
                  <a:cubicBezTo>
                    <a:pt x="13" y="485"/>
                    <a:pt x="0" y="499"/>
                    <a:pt x="0" y="516"/>
                  </a:cubicBezTo>
                  <a:cubicBezTo>
                    <a:pt x="0" y="532"/>
                    <a:pt x="13" y="546"/>
                    <a:pt x="30" y="546"/>
                  </a:cubicBezTo>
                  <a:cubicBezTo>
                    <a:pt x="345" y="546"/>
                    <a:pt x="345" y="546"/>
                    <a:pt x="345" y="546"/>
                  </a:cubicBezTo>
                  <a:cubicBezTo>
                    <a:pt x="362" y="546"/>
                    <a:pt x="376" y="532"/>
                    <a:pt x="376" y="516"/>
                  </a:cubicBezTo>
                  <a:close/>
                  <a:moveTo>
                    <a:pt x="176" y="394"/>
                  </a:moveTo>
                  <a:cubicBezTo>
                    <a:pt x="173" y="400"/>
                    <a:pt x="165" y="403"/>
                    <a:pt x="158" y="399"/>
                  </a:cubicBezTo>
                  <a:cubicBezTo>
                    <a:pt x="35" y="332"/>
                    <a:pt x="35" y="332"/>
                    <a:pt x="35" y="332"/>
                  </a:cubicBezTo>
                  <a:cubicBezTo>
                    <a:pt x="29" y="328"/>
                    <a:pt x="27" y="320"/>
                    <a:pt x="30" y="314"/>
                  </a:cubicBezTo>
                  <a:cubicBezTo>
                    <a:pt x="34" y="307"/>
                    <a:pt x="42" y="305"/>
                    <a:pt x="48" y="308"/>
                  </a:cubicBezTo>
                  <a:cubicBezTo>
                    <a:pt x="48" y="308"/>
                    <a:pt x="48" y="308"/>
                    <a:pt x="48" y="308"/>
                  </a:cubicBezTo>
                  <a:cubicBezTo>
                    <a:pt x="48" y="308"/>
                    <a:pt x="48" y="308"/>
                    <a:pt x="48" y="308"/>
                  </a:cubicBezTo>
                  <a:cubicBezTo>
                    <a:pt x="171" y="376"/>
                    <a:pt x="171" y="376"/>
                    <a:pt x="171" y="376"/>
                  </a:cubicBezTo>
                  <a:cubicBezTo>
                    <a:pt x="178" y="379"/>
                    <a:pt x="180" y="387"/>
                    <a:pt x="176" y="3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a:grpSpLocks noChangeAspect="1"/>
          </p:cNvGrpSpPr>
          <p:nvPr userDrawn="1"/>
        </p:nvGrpSpPr>
        <p:grpSpPr>
          <a:xfrm>
            <a:off x="9802943" y="6082803"/>
            <a:ext cx="528000" cy="528000"/>
            <a:chOff x="2254585" y="392649"/>
            <a:chExt cx="1186377" cy="1186377"/>
          </a:xfrm>
          <a:solidFill>
            <a:schemeClr val="bg1"/>
          </a:solidFill>
        </p:grpSpPr>
        <p:sp>
          <p:nvSpPr>
            <p:cNvPr id="46" name="Freeform 237"/>
            <p:cNvSpPr/>
            <p:nvPr/>
          </p:nvSpPr>
          <p:spPr bwMode="auto">
            <a:xfrm>
              <a:off x="2254585" y="392649"/>
              <a:ext cx="1186377" cy="1186377"/>
            </a:xfrm>
            <a:custGeom>
              <a:avLst/>
              <a:gdLst>
                <a:gd name="T0" fmla="*/ 555 w 713"/>
                <a:gd name="T1" fmla="*/ 60 h 713"/>
                <a:gd name="T2" fmla="*/ 357 w 713"/>
                <a:gd name="T3" fmla="*/ 0 h 713"/>
                <a:gd name="T4" fmla="*/ 46 w 713"/>
                <a:gd name="T5" fmla="*/ 181 h 713"/>
                <a:gd name="T6" fmla="*/ 0 w 713"/>
                <a:gd name="T7" fmla="*/ 356 h 713"/>
                <a:gd name="T8" fmla="*/ 44 w 713"/>
                <a:gd name="T9" fmla="*/ 528 h 713"/>
                <a:gd name="T10" fmla="*/ 357 w 713"/>
                <a:gd name="T11" fmla="*/ 713 h 713"/>
                <a:gd name="T12" fmla="*/ 631 w 713"/>
                <a:gd name="T13" fmla="*/ 584 h 713"/>
                <a:gd name="T14" fmla="*/ 713 w 713"/>
                <a:gd name="T15" fmla="*/ 356 h 713"/>
                <a:gd name="T16" fmla="*/ 555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5" y="60"/>
                  </a:moveTo>
                  <a:cubicBezTo>
                    <a:pt x="498" y="22"/>
                    <a:pt x="430" y="0"/>
                    <a:pt x="357" y="0"/>
                  </a:cubicBezTo>
                  <a:cubicBezTo>
                    <a:pt x="223"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2" y="522"/>
                    <a:pt x="713" y="443"/>
                    <a:pt x="713" y="356"/>
                  </a:cubicBezTo>
                  <a:cubicBezTo>
                    <a:pt x="713" y="233"/>
                    <a:pt x="650"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47" name="Rectangle 322"/>
            <p:cNvSpPr>
              <a:spLocks noChangeArrowheads="1"/>
            </p:cNvSpPr>
            <p:nvPr/>
          </p:nvSpPr>
          <p:spPr bwMode="auto">
            <a:xfrm>
              <a:off x="2680550" y="559041"/>
              <a:ext cx="327793" cy="998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8" name="Freeform 323"/>
            <p:cNvSpPr>
              <a:spLocks noEditPoints="1"/>
            </p:cNvSpPr>
            <p:nvPr/>
          </p:nvSpPr>
          <p:spPr bwMode="auto">
            <a:xfrm>
              <a:off x="2565739" y="688827"/>
              <a:ext cx="557414" cy="675553"/>
            </a:xfrm>
            <a:custGeom>
              <a:avLst/>
              <a:gdLst>
                <a:gd name="T0" fmla="*/ 307 w 335"/>
                <a:gd name="T1" fmla="*/ 92 h 406"/>
                <a:gd name="T2" fmla="*/ 233 w 335"/>
                <a:gd name="T3" fmla="*/ 52 h 406"/>
                <a:gd name="T4" fmla="*/ 233 w 335"/>
                <a:gd name="T5" fmla="*/ 0 h 406"/>
                <a:gd name="T6" fmla="*/ 102 w 335"/>
                <a:gd name="T7" fmla="*/ 0 h 406"/>
                <a:gd name="T8" fmla="*/ 102 w 335"/>
                <a:gd name="T9" fmla="*/ 52 h 406"/>
                <a:gd name="T10" fmla="*/ 28 w 335"/>
                <a:gd name="T11" fmla="*/ 92 h 406"/>
                <a:gd name="T12" fmla="*/ 0 w 335"/>
                <a:gd name="T13" fmla="*/ 183 h 406"/>
                <a:gd name="T14" fmla="*/ 0 w 335"/>
                <a:gd name="T15" fmla="*/ 406 h 406"/>
                <a:gd name="T16" fmla="*/ 335 w 335"/>
                <a:gd name="T17" fmla="*/ 406 h 406"/>
                <a:gd name="T18" fmla="*/ 335 w 335"/>
                <a:gd name="T19" fmla="*/ 183 h 406"/>
                <a:gd name="T20" fmla="*/ 307 w 335"/>
                <a:gd name="T21" fmla="*/ 92 h 406"/>
                <a:gd name="T22" fmla="*/ 51 w 335"/>
                <a:gd name="T23" fmla="*/ 371 h 406"/>
                <a:gd name="T24" fmla="*/ 30 w 335"/>
                <a:gd name="T25" fmla="*/ 357 h 406"/>
                <a:gd name="T26" fmla="*/ 51 w 335"/>
                <a:gd name="T27" fmla="*/ 343 h 406"/>
                <a:gd name="T28" fmla="*/ 71 w 335"/>
                <a:gd name="T29" fmla="*/ 357 h 406"/>
                <a:gd name="T30" fmla="*/ 51 w 335"/>
                <a:gd name="T31" fmla="*/ 371 h 406"/>
                <a:gd name="T32" fmla="*/ 74 w 335"/>
                <a:gd name="T33" fmla="*/ 122 h 406"/>
                <a:gd name="T34" fmla="*/ 140 w 335"/>
                <a:gd name="T35" fmla="*/ 122 h 406"/>
                <a:gd name="T36" fmla="*/ 140 w 335"/>
                <a:gd name="T37" fmla="*/ 55 h 406"/>
                <a:gd name="T38" fmla="*/ 194 w 335"/>
                <a:gd name="T39" fmla="*/ 55 h 406"/>
                <a:gd name="T40" fmla="*/ 194 w 335"/>
                <a:gd name="T41" fmla="*/ 122 h 406"/>
                <a:gd name="T42" fmla="*/ 260 w 335"/>
                <a:gd name="T43" fmla="*/ 122 h 406"/>
                <a:gd name="T44" fmla="*/ 260 w 335"/>
                <a:gd name="T45" fmla="*/ 175 h 406"/>
                <a:gd name="T46" fmla="*/ 194 w 335"/>
                <a:gd name="T47" fmla="*/ 175 h 406"/>
                <a:gd name="T48" fmla="*/ 194 w 335"/>
                <a:gd name="T49" fmla="*/ 242 h 406"/>
                <a:gd name="T50" fmla="*/ 140 w 335"/>
                <a:gd name="T51" fmla="*/ 242 h 406"/>
                <a:gd name="T52" fmla="*/ 140 w 335"/>
                <a:gd name="T53" fmla="*/ 175 h 406"/>
                <a:gd name="T54" fmla="*/ 74 w 335"/>
                <a:gd name="T55" fmla="*/ 175 h 406"/>
                <a:gd name="T56" fmla="*/ 74 w 335"/>
                <a:gd name="T57" fmla="*/ 122 h 406"/>
                <a:gd name="T58" fmla="*/ 286 w 335"/>
                <a:gd name="T59" fmla="*/ 356 h 406"/>
                <a:gd name="T60" fmla="*/ 239 w 335"/>
                <a:gd name="T61" fmla="*/ 350 h 406"/>
                <a:gd name="T62" fmla="*/ 239 w 335"/>
                <a:gd name="T63" fmla="*/ 337 h 406"/>
                <a:gd name="T64" fmla="*/ 235 w 335"/>
                <a:gd name="T65" fmla="*/ 337 h 406"/>
                <a:gd name="T66" fmla="*/ 221 w 335"/>
                <a:gd name="T67" fmla="*/ 336 h 406"/>
                <a:gd name="T68" fmla="*/ 221 w 335"/>
                <a:gd name="T69" fmla="*/ 336 h 406"/>
                <a:gd name="T70" fmla="*/ 168 w 335"/>
                <a:gd name="T71" fmla="*/ 357 h 406"/>
                <a:gd name="T72" fmla="*/ 115 w 335"/>
                <a:gd name="T73" fmla="*/ 336 h 406"/>
                <a:gd name="T74" fmla="*/ 152 w 335"/>
                <a:gd name="T75" fmla="*/ 317 h 406"/>
                <a:gd name="T76" fmla="*/ 139 w 335"/>
                <a:gd name="T77" fmla="*/ 311 h 406"/>
                <a:gd name="T78" fmla="*/ 127 w 335"/>
                <a:gd name="T79" fmla="*/ 313 h 406"/>
                <a:gd name="T80" fmla="*/ 105 w 335"/>
                <a:gd name="T81" fmla="*/ 304 h 406"/>
                <a:gd name="T82" fmla="*/ 105 w 335"/>
                <a:gd name="T83" fmla="*/ 273 h 406"/>
                <a:gd name="T84" fmla="*/ 127 w 335"/>
                <a:gd name="T85" fmla="*/ 263 h 406"/>
                <a:gd name="T86" fmla="*/ 155 w 335"/>
                <a:gd name="T87" fmla="*/ 286 h 406"/>
                <a:gd name="T88" fmla="*/ 159 w 335"/>
                <a:gd name="T89" fmla="*/ 286 h 406"/>
                <a:gd name="T90" fmla="*/ 184 w 335"/>
                <a:gd name="T91" fmla="*/ 301 h 406"/>
                <a:gd name="T92" fmla="*/ 169 w 335"/>
                <a:gd name="T93" fmla="*/ 316 h 406"/>
                <a:gd name="T94" fmla="*/ 201 w 335"/>
                <a:gd name="T95" fmla="*/ 320 h 406"/>
                <a:gd name="T96" fmla="*/ 201 w 335"/>
                <a:gd name="T97" fmla="*/ 320 h 406"/>
                <a:gd name="T98" fmla="*/ 235 w 335"/>
                <a:gd name="T99" fmla="*/ 303 h 406"/>
                <a:gd name="T100" fmla="*/ 245 w 335"/>
                <a:gd name="T101" fmla="*/ 304 h 406"/>
                <a:gd name="T102" fmla="*/ 261 w 335"/>
                <a:gd name="T103" fmla="*/ 309 h 406"/>
                <a:gd name="T104" fmla="*/ 264 w 335"/>
                <a:gd name="T105" fmla="*/ 311 h 406"/>
                <a:gd name="T106" fmla="*/ 269 w 335"/>
                <a:gd name="T107" fmla="*/ 309 h 406"/>
                <a:gd name="T108" fmla="*/ 316 w 335"/>
                <a:gd name="T109" fmla="*/ 316 h 406"/>
                <a:gd name="T110" fmla="*/ 286 w 335"/>
                <a:gd name="T111" fmla="*/ 356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5" h="406">
                  <a:moveTo>
                    <a:pt x="307" y="92"/>
                  </a:moveTo>
                  <a:cubicBezTo>
                    <a:pt x="288" y="68"/>
                    <a:pt x="263" y="55"/>
                    <a:pt x="233" y="52"/>
                  </a:cubicBezTo>
                  <a:cubicBezTo>
                    <a:pt x="233" y="0"/>
                    <a:pt x="233" y="0"/>
                    <a:pt x="233" y="0"/>
                  </a:cubicBezTo>
                  <a:cubicBezTo>
                    <a:pt x="102" y="0"/>
                    <a:pt x="102" y="0"/>
                    <a:pt x="102" y="0"/>
                  </a:cubicBezTo>
                  <a:cubicBezTo>
                    <a:pt x="102" y="52"/>
                    <a:pt x="102" y="52"/>
                    <a:pt x="102" y="52"/>
                  </a:cubicBezTo>
                  <a:cubicBezTo>
                    <a:pt x="71" y="55"/>
                    <a:pt x="47" y="68"/>
                    <a:pt x="28" y="92"/>
                  </a:cubicBezTo>
                  <a:cubicBezTo>
                    <a:pt x="9" y="116"/>
                    <a:pt x="0" y="146"/>
                    <a:pt x="0" y="183"/>
                  </a:cubicBezTo>
                  <a:cubicBezTo>
                    <a:pt x="0" y="406"/>
                    <a:pt x="0" y="406"/>
                    <a:pt x="0" y="406"/>
                  </a:cubicBezTo>
                  <a:cubicBezTo>
                    <a:pt x="335" y="406"/>
                    <a:pt x="335" y="406"/>
                    <a:pt x="335" y="406"/>
                  </a:cubicBezTo>
                  <a:cubicBezTo>
                    <a:pt x="335" y="183"/>
                    <a:pt x="335" y="183"/>
                    <a:pt x="335" y="183"/>
                  </a:cubicBezTo>
                  <a:cubicBezTo>
                    <a:pt x="335" y="146"/>
                    <a:pt x="326" y="116"/>
                    <a:pt x="307" y="92"/>
                  </a:cubicBezTo>
                  <a:close/>
                  <a:moveTo>
                    <a:pt x="51" y="371"/>
                  </a:moveTo>
                  <a:cubicBezTo>
                    <a:pt x="39" y="371"/>
                    <a:pt x="30" y="364"/>
                    <a:pt x="30" y="357"/>
                  </a:cubicBezTo>
                  <a:cubicBezTo>
                    <a:pt x="30" y="350"/>
                    <a:pt x="39" y="343"/>
                    <a:pt x="51" y="343"/>
                  </a:cubicBezTo>
                  <a:cubicBezTo>
                    <a:pt x="62" y="343"/>
                    <a:pt x="71" y="350"/>
                    <a:pt x="71" y="357"/>
                  </a:cubicBezTo>
                  <a:cubicBezTo>
                    <a:pt x="71" y="364"/>
                    <a:pt x="62" y="371"/>
                    <a:pt x="51" y="371"/>
                  </a:cubicBezTo>
                  <a:close/>
                  <a:moveTo>
                    <a:pt x="74" y="122"/>
                  </a:moveTo>
                  <a:cubicBezTo>
                    <a:pt x="140" y="122"/>
                    <a:pt x="140" y="122"/>
                    <a:pt x="140" y="122"/>
                  </a:cubicBezTo>
                  <a:cubicBezTo>
                    <a:pt x="140" y="55"/>
                    <a:pt x="140" y="55"/>
                    <a:pt x="140" y="55"/>
                  </a:cubicBezTo>
                  <a:cubicBezTo>
                    <a:pt x="194" y="55"/>
                    <a:pt x="194" y="55"/>
                    <a:pt x="194" y="55"/>
                  </a:cubicBezTo>
                  <a:cubicBezTo>
                    <a:pt x="194" y="122"/>
                    <a:pt x="194" y="122"/>
                    <a:pt x="194" y="122"/>
                  </a:cubicBezTo>
                  <a:cubicBezTo>
                    <a:pt x="260" y="122"/>
                    <a:pt x="260" y="122"/>
                    <a:pt x="260" y="122"/>
                  </a:cubicBezTo>
                  <a:cubicBezTo>
                    <a:pt x="260" y="175"/>
                    <a:pt x="260" y="175"/>
                    <a:pt x="260" y="175"/>
                  </a:cubicBezTo>
                  <a:cubicBezTo>
                    <a:pt x="194" y="175"/>
                    <a:pt x="194" y="175"/>
                    <a:pt x="194" y="175"/>
                  </a:cubicBezTo>
                  <a:cubicBezTo>
                    <a:pt x="194" y="242"/>
                    <a:pt x="194" y="242"/>
                    <a:pt x="194" y="242"/>
                  </a:cubicBezTo>
                  <a:cubicBezTo>
                    <a:pt x="140" y="242"/>
                    <a:pt x="140" y="242"/>
                    <a:pt x="140" y="242"/>
                  </a:cubicBezTo>
                  <a:cubicBezTo>
                    <a:pt x="140" y="175"/>
                    <a:pt x="140" y="175"/>
                    <a:pt x="140" y="175"/>
                  </a:cubicBezTo>
                  <a:cubicBezTo>
                    <a:pt x="74" y="175"/>
                    <a:pt x="74" y="175"/>
                    <a:pt x="74" y="175"/>
                  </a:cubicBezTo>
                  <a:lnTo>
                    <a:pt x="74" y="122"/>
                  </a:lnTo>
                  <a:close/>
                  <a:moveTo>
                    <a:pt x="286" y="356"/>
                  </a:moveTo>
                  <a:cubicBezTo>
                    <a:pt x="265" y="366"/>
                    <a:pt x="244" y="363"/>
                    <a:pt x="239" y="350"/>
                  </a:cubicBezTo>
                  <a:cubicBezTo>
                    <a:pt x="237" y="346"/>
                    <a:pt x="237" y="341"/>
                    <a:pt x="239" y="337"/>
                  </a:cubicBezTo>
                  <a:cubicBezTo>
                    <a:pt x="238" y="337"/>
                    <a:pt x="236" y="337"/>
                    <a:pt x="235" y="337"/>
                  </a:cubicBezTo>
                  <a:cubicBezTo>
                    <a:pt x="230" y="337"/>
                    <a:pt x="225" y="337"/>
                    <a:pt x="221" y="336"/>
                  </a:cubicBezTo>
                  <a:cubicBezTo>
                    <a:pt x="221" y="336"/>
                    <a:pt x="221" y="336"/>
                    <a:pt x="221" y="336"/>
                  </a:cubicBezTo>
                  <a:cubicBezTo>
                    <a:pt x="221" y="348"/>
                    <a:pt x="197" y="357"/>
                    <a:pt x="168" y="357"/>
                  </a:cubicBezTo>
                  <a:cubicBezTo>
                    <a:pt x="139" y="357"/>
                    <a:pt x="115" y="348"/>
                    <a:pt x="115" y="336"/>
                  </a:cubicBezTo>
                  <a:cubicBezTo>
                    <a:pt x="115" y="327"/>
                    <a:pt x="131" y="319"/>
                    <a:pt x="152" y="317"/>
                  </a:cubicBezTo>
                  <a:cubicBezTo>
                    <a:pt x="147" y="316"/>
                    <a:pt x="142" y="314"/>
                    <a:pt x="139" y="311"/>
                  </a:cubicBezTo>
                  <a:cubicBezTo>
                    <a:pt x="135" y="312"/>
                    <a:pt x="131" y="313"/>
                    <a:pt x="127" y="313"/>
                  </a:cubicBezTo>
                  <a:cubicBezTo>
                    <a:pt x="118" y="313"/>
                    <a:pt x="111" y="309"/>
                    <a:pt x="105" y="304"/>
                  </a:cubicBezTo>
                  <a:cubicBezTo>
                    <a:pt x="100" y="296"/>
                    <a:pt x="100" y="281"/>
                    <a:pt x="105" y="273"/>
                  </a:cubicBezTo>
                  <a:cubicBezTo>
                    <a:pt x="111" y="267"/>
                    <a:pt x="118" y="263"/>
                    <a:pt x="127" y="263"/>
                  </a:cubicBezTo>
                  <a:cubicBezTo>
                    <a:pt x="142" y="263"/>
                    <a:pt x="154" y="273"/>
                    <a:pt x="155" y="286"/>
                  </a:cubicBezTo>
                  <a:cubicBezTo>
                    <a:pt x="156" y="286"/>
                    <a:pt x="157" y="286"/>
                    <a:pt x="159" y="286"/>
                  </a:cubicBezTo>
                  <a:cubicBezTo>
                    <a:pt x="173" y="286"/>
                    <a:pt x="184" y="293"/>
                    <a:pt x="184" y="301"/>
                  </a:cubicBezTo>
                  <a:cubicBezTo>
                    <a:pt x="184" y="308"/>
                    <a:pt x="178" y="313"/>
                    <a:pt x="169" y="316"/>
                  </a:cubicBezTo>
                  <a:cubicBezTo>
                    <a:pt x="181" y="316"/>
                    <a:pt x="192" y="317"/>
                    <a:pt x="201" y="320"/>
                  </a:cubicBezTo>
                  <a:cubicBezTo>
                    <a:pt x="201" y="320"/>
                    <a:pt x="201" y="320"/>
                    <a:pt x="201" y="320"/>
                  </a:cubicBezTo>
                  <a:cubicBezTo>
                    <a:pt x="201" y="310"/>
                    <a:pt x="216" y="303"/>
                    <a:pt x="235" y="303"/>
                  </a:cubicBezTo>
                  <a:cubicBezTo>
                    <a:pt x="239" y="303"/>
                    <a:pt x="242" y="303"/>
                    <a:pt x="245" y="304"/>
                  </a:cubicBezTo>
                  <a:cubicBezTo>
                    <a:pt x="251" y="305"/>
                    <a:pt x="257" y="306"/>
                    <a:pt x="261" y="309"/>
                  </a:cubicBezTo>
                  <a:cubicBezTo>
                    <a:pt x="262" y="310"/>
                    <a:pt x="263" y="310"/>
                    <a:pt x="264" y="311"/>
                  </a:cubicBezTo>
                  <a:cubicBezTo>
                    <a:pt x="265" y="310"/>
                    <a:pt x="267" y="309"/>
                    <a:pt x="269" y="309"/>
                  </a:cubicBezTo>
                  <a:cubicBezTo>
                    <a:pt x="290" y="299"/>
                    <a:pt x="311" y="303"/>
                    <a:pt x="316" y="316"/>
                  </a:cubicBezTo>
                  <a:cubicBezTo>
                    <a:pt x="321" y="329"/>
                    <a:pt x="308" y="347"/>
                    <a:pt x="286" y="3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组合 48"/>
          <p:cNvGrpSpPr>
            <a:grpSpLocks noChangeAspect="1"/>
          </p:cNvGrpSpPr>
          <p:nvPr userDrawn="1"/>
        </p:nvGrpSpPr>
        <p:grpSpPr>
          <a:xfrm>
            <a:off x="10549271" y="6082803"/>
            <a:ext cx="528000" cy="528000"/>
            <a:chOff x="1937429" y="3075806"/>
            <a:chExt cx="1186377" cy="1187209"/>
          </a:xfrm>
          <a:solidFill>
            <a:schemeClr val="bg1"/>
          </a:solidFill>
        </p:grpSpPr>
        <p:sp>
          <p:nvSpPr>
            <p:cNvPr id="50" name="Freeform 228"/>
            <p:cNvSpPr/>
            <p:nvPr/>
          </p:nvSpPr>
          <p:spPr bwMode="auto">
            <a:xfrm>
              <a:off x="1937429" y="3075806"/>
              <a:ext cx="1186377" cy="1187209"/>
            </a:xfrm>
            <a:custGeom>
              <a:avLst/>
              <a:gdLst>
                <a:gd name="T0" fmla="*/ 554 w 713"/>
                <a:gd name="T1" fmla="*/ 60 h 713"/>
                <a:gd name="T2" fmla="*/ 356 w 713"/>
                <a:gd name="T3" fmla="*/ 0 h 713"/>
                <a:gd name="T4" fmla="*/ 46 w 713"/>
                <a:gd name="T5" fmla="*/ 181 h 713"/>
                <a:gd name="T6" fmla="*/ 0 w 713"/>
                <a:gd name="T7" fmla="*/ 356 h 713"/>
                <a:gd name="T8" fmla="*/ 44 w 713"/>
                <a:gd name="T9" fmla="*/ 528 h 713"/>
                <a:gd name="T10" fmla="*/ 356 w 713"/>
                <a:gd name="T11" fmla="*/ 713 h 713"/>
                <a:gd name="T12" fmla="*/ 631 w 713"/>
                <a:gd name="T13" fmla="*/ 584 h 713"/>
                <a:gd name="T14" fmla="*/ 713 w 713"/>
                <a:gd name="T15" fmla="*/ 356 h 713"/>
                <a:gd name="T16" fmla="*/ 554 w 713"/>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3" h="713">
                  <a:moveTo>
                    <a:pt x="554" y="60"/>
                  </a:moveTo>
                  <a:cubicBezTo>
                    <a:pt x="498" y="22"/>
                    <a:pt x="430" y="0"/>
                    <a:pt x="356" y="0"/>
                  </a:cubicBezTo>
                  <a:cubicBezTo>
                    <a:pt x="223" y="0"/>
                    <a:pt x="107" y="73"/>
                    <a:pt x="46" y="181"/>
                  </a:cubicBezTo>
                  <a:cubicBezTo>
                    <a:pt x="16" y="233"/>
                    <a:pt x="0" y="293"/>
                    <a:pt x="0" y="356"/>
                  </a:cubicBezTo>
                  <a:cubicBezTo>
                    <a:pt x="0" y="419"/>
                    <a:pt x="16" y="477"/>
                    <a:pt x="44" y="528"/>
                  </a:cubicBezTo>
                  <a:cubicBezTo>
                    <a:pt x="104" y="638"/>
                    <a:pt x="222" y="713"/>
                    <a:pt x="356" y="713"/>
                  </a:cubicBezTo>
                  <a:cubicBezTo>
                    <a:pt x="467" y="713"/>
                    <a:pt x="565" y="663"/>
                    <a:pt x="631" y="584"/>
                  </a:cubicBezTo>
                  <a:cubicBezTo>
                    <a:pt x="682" y="522"/>
                    <a:pt x="713" y="443"/>
                    <a:pt x="713" y="356"/>
                  </a:cubicBezTo>
                  <a:cubicBezTo>
                    <a:pt x="713" y="233"/>
                    <a:pt x="650" y="124"/>
                    <a:pt x="554"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1" name="Freeform 295"/>
            <p:cNvSpPr>
              <a:spLocks noEditPoints="1"/>
            </p:cNvSpPr>
            <p:nvPr/>
          </p:nvSpPr>
          <p:spPr bwMode="auto">
            <a:xfrm>
              <a:off x="2180361" y="3566663"/>
              <a:ext cx="703839" cy="498345"/>
            </a:xfrm>
            <a:custGeom>
              <a:avLst/>
              <a:gdLst>
                <a:gd name="T0" fmla="*/ 194 w 423"/>
                <a:gd name="T1" fmla="*/ 65 h 299"/>
                <a:gd name="T2" fmla="*/ 237 w 423"/>
                <a:gd name="T3" fmla="*/ 38 h 299"/>
                <a:gd name="T4" fmla="*/ 224 w 423"/>
                <a:gd name="T5" fmla="*/ 79 h 299"/>
                <a:gd name="T6" fmla="*/ 276 w 423"/>
                <a:gd name="T7" fmla="*/ 66 h 299"/>
                <a:gd name="T8" fmla="*/ 225 w 423"/>
                <a:gd name="T9" fmla="*/ 99 h 299"/>
                <a:gd name="T10" fmla="*/ 294 w 423"/>
                <a:gd name="T11" fmla="*/ 97 h 299"/>
                <a:gd name="T12" fmla="*/ 226 w 423"/>
                <a:gd name="T13" fmla="*/ 119 h 299"/>
                <a:gd name="T14" fmla="*/ 299 w 423"/>
                <a:gd name="T15" fmla="*/ 120 h 299"/>
                <a:gd name="T16" fmla="*/ 226 w 423"/>
                <a:gd name="T17" fmla="*/ 138 h 299"/>
                <a:gd name="T18" fmla="*/ 302 w 423"/>
                <a:gd name="T19" fmla="*/ 145 h 299"/>
                <a:gd name="T20" fmla="*/ 242 w 423"/>
                <a:gd name="T21" fmla="*/ 164 h 299"/>
                <a:gd name="T22" fmla="*/ 303 w 423"/>
                <a:gd name="T23" fmla="*/ 170 h 299"/>
                <a:gd name="T24" fmla="*/ 260 w 423"/>
                <a:gd name="T25" fmla="*/ 195 h 299"/>
                <a:gd name="T26" fmla="*/ 304 w 423"/>
                <a:gd name="T27" fmla="*/ 210 h 299"/>
                <a:gd name="T28" fmla="*/ 303 w 423"/>
                <a:gd name="T29" fmla="*/ 219 h 299"/>
                <a:gd name="T30" fmla="*/ 285 w 423"/>
                <a:gd name="T31" fmla="*/ 241 h 299"/>
                <a:gd name="T32" fmla="*/ 301 w 423"/>
                <a:gd name="T33" fmla="*/ 247 h 299"/>
                <a:gd name="T34" fmla="*/ 226 w 423"/>
                <a:gd name="T35" fmla="*/ 168 h 299"/>
                <a:gd name="T36" fmla="*/ 151 w 423"/>
                <a:gd name="T37" fmla="*/ 257 h 299"/>
                <a:gd name="T38" fmla="*/ 134 w 423"/>
                <a:gd name="T39" fmla="*/ 243 h 299"/>
                <a:gd name="T40" fmla="*/ 149 w 423"/>
                <a:gd name="T41" fmla="*/ 242 h 299"/>
                <a:gd name="T42" fmla="*/ 129 w 423"/>
                <a:gd name="T43" fmla="*/ 218 h 299"/>
                <a:gd name="T44" fmla="*/ 160 w 423"/>
                <a:gd name="T45" fmla="*/ 218 h 299"/>
                <a:gd name="T46" fmla="*/ 128 w 423"/>
                <a:gd name="T47" fmla="*/ 197 h 299"/>
                <a:gd name="T48" fmla="*/ 175 w 423"/>
                <a:gd name="T49" fmla="*/ 192 h 299"/>
                <a:gd name="T50" fmla="*/ 128 w 423"/>
                <a:gd name="T51" fmla="*/ 170 h 299"/>
                <a:gd name="T52" fmla="*/ 187 w 423"/>
                <a:gd name="T53" fmla="*/ 165 h 299"/>
                <a:gd name="T54" fmla="*/ 127 w 423"/>
                <a:gd name="T55" fmla="*/ 146 h 299"/>
                <a:gd name="T56" fmla="*/ 205 w 423"/>
                <a:gd name="T57" fmla="*/ 138 h 299"/>
                <a:gd name="T58" fmla="*/ 129 w 423"/>
                <a:gd name="T59" fmla="*/ 122 h 299"/>
                <a:gd name="T60" fmla="*/ 205 w 423"/>
                <a:gd name="T61" fmla="*/ 118 h 299"/>
                <a:gd name="T62" fmla="*/ 135 w 423"/>
                <a:gd name="T63" fmla="*/ 95 h 299"/>
                <a:gd name="T64" fmla="*/ 205 w 423"/>
                <a:gd name="T65" fmla="*/ 99 h 299"/>
                <a:gd name="T66" fmla="*/ 154 w 423"/>
                <a:gd name="T67" fmla="*/ 60 h 299"/>
                <a:gd name="T68" fmla="*/ 204 w 423"/>
                <a:gd name="T69" fmla="*/ 79 h 299"/>
                <a:gd name="T70" fmla="*/ 198 w 423"/>
                <a:gd name="T71" fmla="*/ 39 h 299"/>
                <a:gd name="T72" fmla="*/ 110 w 423"/>
                <a:gd name="T73" fmla="*/ 62 h 299"/>
                <a:gd name="T74" fmla="*/ 139 w 423"/>
                <a:gd name="T75" fmla="*/ 283 h 299"/>
                <a:gd name="T76" fmla="*/ 315 w 423"/>
                <a:gd name="T77" fmla="*/ 251 h 299"/>
                <a:gd name="T78" fmla="*/ 276 w 423"/>
                <a:gd name="T79" fmla="*/ 26 h 299"/>
                <a:gd name="T80" fmla="*/ 86 w 423"/>
                <a:gd name="T81" fmla="*/ 19 h 299"/>
                <a:gd name="T82" fmla="*/ 0 w 423"/>
                <a:gd name="T83" fmla="*/ 295 h 299"/>
                <a:gd name="T84" fmla="*/ 87 w 423"/>
                <a:gd name="T85" fmla="*/ 140 h 299"/>
                <a:gd name="T86" fmla="*/ 107 w 423"/>
                <a:gd name="T87" fmla="*/ 294 h 299"/>
                <a:gd name="T88" fmla="*/ 328 w 423"/>
                <a:gd name="T89" fmla="*/ 137 h 299"/>
                <a:gd name="T90" fmla="*/ 354 w 423"/>
                <a:gd name="T91" fmla="*/ 295 h 299"/>
                <a:gd name="T92" fmla="*/ 403 w 423"/>
                <a:gd name="T93" fmla="*/ 103 h 299"/>
                <a:gd name="T94" fmla="*/ 214 w 423"/>
                <a:gd name="T95"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3" h="299">
                  <a:moveTo>
                    <a:pt x="198" y="39"/>
                  </a:moveTo>
                  <a:cubicBezTo>
                    <a:pt x="173" y="46"/>
                    <a:pt x="164" y="62"/>
                    <a:pt x="194" y="65"/>
                  </a:cubicBezTo>
                  <a:cubicBezTo>
                    <a:pt x="212" y="59"/>
                    <a:pt x="216" y="57"/>
                    <a:pt x="235" y="65"/>
                  </a:cubicBezTo>
                  <a:cubicBezTo>
                    <a:pt x="265" y="58"/>
                    <a:pt x="256" y="54"/>
                    <a:pt x="237" y="38"/>
                  </a:cubicBezTo>
                  <a:cubicBezTo>
                    <a:pt x="244" y="34"/>
                    <a:pt x="254" y="40"/>
                    <a:pt x="269" y="52"/>
                  </a:cubicBezTo>
                  <a:cubicBezTo>
                    <a:pt x="281" y="60"/>
                    <a:pt x="229" y="79"/>
                    <a:pt x="224" y="79"/>
                  </a:cubicBezTo>
                  <a:cubicBezTo>
                    <a:pt x="225" y="93"/>
                    <a:pt x="225" y="93"/>
                    <a:pt x="225" y="93"/>
                  </a:cubicBezTo>
                  <a:cubicBezTo>
                    <a:pt x="248" y="92"/>
                    <a:pt x="288" y="91"/>
                    <a:pt x="276" y="66"/>
                  </a:cubicBezTo>
                  <a:cubicBezTo>
                    <a:pt x="276" y="51"/>
                    <a:pt x="288" y="64"/>
                    <a:pt x="284" y="81"/>
                  </a:cubicBezTo>
                  <a:cubicBezTo>
                    <a:pt x="279" y="97"/>
                    <a:pt x="246" y="97"/>
                    <a:pt x="225" y="99"/>
                  </a:cubicBezTo>
                  <a:cubicBezTo>
                    <a:pt x="224" y="101"/>
                    <a:pt x="227" y="107"/>
                    <a:pt x="225" y="110"/>
                  </a:cubicBezTo>
                  <a:cubicBezTo>
                    <a:pt x="249" y="114"/>
                    <a:pt x="277" y="120"/>
                    <a:pt x="294" y="97"/>
                  </a:cubicBezTo>
                  <a:cubicBezTo>
                    <a:pt x="295" y="107"/>
                    <a:pt x="295" y="107"/>
                    <a:pt x="295" y="107"/>
                  </a:cubicBezTo>
                  <a:cubicBezTo>
                    <a:pt x="278" y="127"/>
                    <a:pt x="250" y="121"/>
                    <a:pt x="226" y="119"/>
                  </a:cubicBezTo>
                  <a:cubicBezTo>
                    <a:pt x="226" y="123"/>
                    <a:pt x="226" y="124"/>
                    <a:pt x="226" y="129"/>
                  </a:cubicBezTo>
                  <a:cubicBezTo>
                    <a:pt x="248" y="134"/>
                    <a:pt x="272" y="150"/>
                    <a:pt x="299" y="120"/>
                  </a:cubicBezTo>
                  <a:cubicBezTo>
                    <a:pt x="300" y="132"/>
                    <a:pt x="300" y="132"/>
                    <a:pt x="300" y="132"/>
                  </a:cubicBezTo>
                  <a:cubicBezTo>
                    <a:pt x="277" y="154"/>
                    <a:pt x="249" y="145"/>
                    <a:pt x="226" y="138"/>
                  </a:cubicBezTo>
                  <a:cubicBezTo>
                    <a:pt x="227" y="140"/>
                    <a:pt x="227" y="144"/>
                    <a:pt x="227" y="147"/>
                  </a:cubicBezTo>
                  <a:cubicBezTo>
                    <a:pt x="241" y="158"/>
                    <a:pt x="280" y="181"/>
                    <a:pt x="302" y="145"/>
                  </a:cubicBezTo>
                  <a:cubicBezTo>
                    <a:pt x="302" y="156"/>
                    <a:pt x="302" y="156"/>
                    <a:pt x="302" y="156"/>
                  </a:cubicBezTo>
                  <a:cubicBezTo>
                    <a:pt x="281" y="179"/>
                    <a:pt x="259" y="171"/>
                    <a:pt x="242" y="164"/>
                  </a:cubicBezTo>
                  <a:cubicBezTo>
                    <a:pt x="243" y="173"/>
                    <a:pt x="243" y="173"/>
                    <a:pt x="243" y="173"/>
                  </a:cubicBezTo>
                  <a:cubicBezTo>
                    <a:pt x="253" y="192"/>
                    <a:pt x="291" y="199"/>
                    <a:pt x="303" y="170"/>
                  </a:cubicBezTo>
                  <a:cubicBezTo>
                    <a:pt x="303" y="181"/>
                    <a:pt x="303" y="181"/>
                    <a:pt x="303" y="181"/>
                  </a:cubicBezTo>
                  <a:cubicBezTo>
                    <a:pt x="298" y="193"/>
                    <a:pt x="276" y="199"/>
                    <a:pt x="260" y="195"/>
                  </a:cubicBezTo>
                  <a:cubicBezTo>
                    <a:pt x="261" y="207"/>
                    <a:pt x="285" y="221"/>
                    <a:pt x="303" y="198"/>
                  </a:cubicBezTo>
                  <a:cubicBezTo>
                    <a:pt x="304" y="210"/>
                    <a:pt x="304" y="210"/>
                    <a:pt x="304" y="210"/>
                  </a:cubicBezTo>
                  <a:cubicBezTo>
                    <a:pt x="295" y="214"/>
                    <a:pt x="284" y="217"/>
                    <a:pt x="274" y="221"/>
                  </a:cubicBezTo>
                  <a:cubicBezTo>
                    <a:pt x="277" y="234"/>
                    <a:pt x="288" y="236"/>
                    <a:pt x="303" y="219"/>
                  </a:cubicBezTo>
                  <a:cubicBezTo>
                    <a:pt x="303" y="221"/>
                    <a:pt x="303" y="224"/>
                    <a:pt x="303" y="226"/>
                  </a:cubicBezTo>
                  <a:cubicBezTo>
                    <a:pt x="298" y="232"/>
                    <a:pt x="290" y="236"/>
                    <a:pt x="285" y="241"/>
                  </a:cubicBezTo>
                  <a:cubicBezTo>
                    <a:pt x="282" y="248"/>
                    <a:pt x="288" y="250"/>
                    <a:pt x="300" y="243"/>
                  </a:cubicBezTo>
                  <a:cubicBezTo>
                    <a:pt x="299" y="246"/>
                    <a:pt x="302" y="246"/>
                    <a:pt x="301" y="247"/>
                  </a:cubicBezTo>
                  <a:cubicBezTo>
                    <a:pt x="297" y="252"/>
                    <a:pt x="290" y="253"/>
                    <a:pt x="286" y="258"/>
                  </a:cubicBezTo>
                  <a:cubicBezTo>
                    <a:pt x="266" y="219"/>
                    <a:pt x="254" y="194"/>
                    <a:pt x="226" y="168"/>
                  </a:cubicBezTo>
                  <a:cubicBezTo>
                    <a:pt x="220" y="169"/>
                    <a:pt x="213" y="169"/>
                    <a:pt x="207" y="169"/>
                  </a:cubicBezTo>
                  <a:cubicBezTo>
                    <a:pt x="184" y="193"/>
                    <a:pt x="161" y="220"/>
                    <a:pt x="151" y="257"/>
                  </a:cubicBezTo>
                  <a:cubicBezTo>
                    <a:pt x="145" y="254"/>
                    <a:pt x="143" y="254"/>
                    <a:pt x="134" y="247"/>
                  </a:cubicBezTo>
                  <a:cubicBezTo>
                    <a:pt x="135" y="246"/>
                    <a:pt x="132" y="242"/>
                    <a:pt x="134" y="243"/>
                  </a:cubicBezTo>
                  <a:cubicBezTo>
                    <a:pt x="138" y="244"/>
                    <a:pt x="143" y="249"/>
                    <a:pt x="146" y="250"/>
                  </a:cubicBezTo>
                  <a:cubicBezTo>
                    <a:pt x="149" y="250"/>
                    <a:pt x="147" y="242"/>
                    <a:pt x="149" y="242"/>
                  </a:cubicBezTo>
                  <a:cubicBezTo>
                    <a:pt x="141" y="234"/>
                    <a:pt x="134" y="231"/>
                    <a:pt x="129" y="226"/>
                  </a:cubicBezTo>
                  <a:cubicBezTo>
                    <a:pt x="129" y="218"/>
                    <a:pt x="129" y="218"/>
                    <a:pt x="129" y="218"/>
                  </a:cubicBezTo>
                  <a:cubicBezTo>
                    <a:pt x="136" y="226"/>
                    <a:pt x="143" y="233"/>
                    <a:pt x="153" y="234"/>
                  </a:cubicBezTo>
                  <a:cubicBezTo>
                    <a:pt x="154" y="226"/>
                    <a:pt x="158" y="222"/>
                    <a:pt x="160" y="218"/>
                  </a:cubicBezTo>
                  <a:cubicBezTo>
                    <a:pt x="142" y="220"/>
                    <a:pt x="134" y="214"/>
                    <a:pt x="128" y="206"/>
                  </a:cubicBezTo>
                  <a:cubicBezTo>
                    <a:pt x="128" y="197"/>
                    <a:pt x="128" y="197"/>
                    <a:pt x="128" y="197"/>
                  </a:cubicBezTo>
                  <a:cubicBezTo>
                    <a:pt x="139" y="210"/>
                    <a:pt x="144" y="215"/>
                    <a:pt x="166" y="207"/>
                  </a:cubicBezTo>
                  <a:cubicBezTo>
                    <a:pt x="167" y="205"/>
                    <a:pt x="175" y="195"/>
                    <a:pt x="175" y="192"/>
                  </a:cubicBezTo>
                  <a:cubicBezTo>
                    <a:pt x="144" y="202"/>
                    <a:pt x="137" y="188"/>
                    <a:pt x="128" y="180"/>
                  </a:cubicBezTo>
                  <a:cubicBezTo>
                    <a:pt x="128" y="170"/>
                    <a:pt x="128" y="170"/>
                    <a:pt x="128" y="170"/>
                  </a:cubicBezTo>
                  <a:cubicBezTo>
                    <a:pt x="136" y="181"/>
                    <a:pt x="157" y="203"/>
                    <a:pt x="187" y="174"/>
                  </a:cubicBezTo>
                  <a:cubicBezTo>
                    <a:pt x="187" y="172"/>
                    <a:pt x="187" y="167"/>
                    <a:pt x="187" y="165"/>
                  </a:cubicBezTo>
                  <a:cubicBezTo>
                    <a:pt x="166" y="174"/>
                    <a:pt x="144" y="176"/>
                    <a:pt x="127" y="155"/>
                  </a:cubicBezTo>
                  <a:cubicBezTo>
                    <a:pt x="127" y="146"/>
                    <a:pt x="127" y="146"/>
                    <a:pt x="127" y="146"/>
                  </a:cubicBezTo>
                  <a:cubicBezTo>
                    <a:pt x="156" y="180"/>
                    <a:pt x="183" y="161"/>
                    <a:pt x="206" y="147"/>
                  </a:cubicBezTo>
                  <a:cubicBezTo>
                    <a:pt x="205" y="145"/>
                    <a:pt x="206" y="141"/>
                    <a:pt x="205" y="138"/>
                  </a:cubicBezTo>
                  <a:cubicBezTo>
                    <a:pt x="173" y="153"/>
                    <a:pt x="148" y="144"/>
                    <a:pt x="130" y="133"/>
                  </a:cubicBezTo>
                  <a:cubicBezTo>
                    <a:pt x="129" y="122"/>
                    <a:pt x="129" y="122"/>
                    <a:pt x="129" y="122"/>
                  </a:cubicBezTo>
                  <a:cubicBezTo>
                    <a:pt x="149" y="141"/>
                    <a:pt x="178" y="142"/>
                    <a:pt x="206" y="128"/>
                  </a:cubicBezTo>
                  <a:cubicBezTo>
                    <a:pt x="205" y="125"/>
                    <a:pt x="206" y="121"/>
                    <a:pt x="205" y="118"/>
                  </a:cubicBezTo>
                  <a:cubicBezTo>
                    <a:pt x="170" y="127"/>
                    <a:pt x="148" y="119"/>
                    <a:pt x="135" y="105"/>
                  </a:cubicBezTo>
                  <a:cubicBezTo>
                    <a:pt x="135" y="95"/>
                    <a:pt x="135" y="95"/>
                    <a:pt x="135" y="95"/>
                  </a:cubicBezTo>
                  <a:cubicBezTo>
                    <a:pt x="151" y="117"/>
                    <a:pt x="178" y="117"/>
                    <a:pt x="205" y="110"/>
                  </a:cubicBezTo>
                  <a:cubicBezTo>
                    <a:pt x="205" y="106"/>
                    <a:pt x="205" y="102"/>
                    <a:pt x="205" y="99"/>
                  </a:cubicBezTo>
                  <a:cubicBezTo>
                    <a:pt x="177" y="102"/>
                    <a:pt x="153" y="96"/>
                    <a:pt x="146" y="81"/>
                  </a:cubicBezTo>
                  <a:cubicBezTo>
                    <a:pt x="143" y="68"/>
                    <a:pt x="146" y="55"/>
                    <a:pt x="154" y="60"/>
                  </a:cubicBezTo>
                  <a:cubicBezTo>
                    <a:pt x="143" y="80"/>
                    <a:pt x="161" y="98"/>
                    <a:pt x="205" y="92"/>
                  </a:cubicBezTo>
                  <a:cubicBezTo>
                    <a:pt x="204" y="90"/>
                    <a:pt x="204" y="81"/>
                    <a:pt x="204" y="79"/>
                  </a:cubicBezTo>
                  <a:cubicBezTo>
                    <a:pt x="185" y="72"/>
                    <a:pt x="161" y="67"/>
                    <a:pt x="165" y="53"/>
                  </a:cubicBezTo>
                  <a:cubicBezTo>
                    <a:pt x="173" y="40"/>
                    <a:pt x="183" y="34"/>
                    <a:pt x="198" y="39"/>
                  </a:cubicBezTo>
                  <a:close/>
                  <a:moveTo>
                    <a:pt x="137" y="27"/>
                  </a:moveTo>
                  <a:cubicBezTo>
                    <a:pt x="120" y="27"/>
                    <a:pt x="111" y="39"/>
                    <a:pt x="110" y="62"/>
                  </a:cubicBezTo>
                  <a:cubicBezTo>
                    <a:pt x="109" y="250"/>
                    <a:pt x="109" y="250"/>
                    <a:pt x="109" y="250"/>
                  </a:cubicBezTo>
                  <a:cubicBezTo>
                    <a:pt x="109" y="268"/>
                    <a:pt x="117" y="281"/>
                    <a:pt x="139" y="283"/>
                  </a:cubicBezTo>
                  <a:cubicBezTo>
                    <a:pt x="291" y="282"/>
                    <a:pt x="291" y="282"/>
                    <a:pt x="291" y="282"/>
                  </a:cubicBezTo>
                  <a:cubicBezTo>
                    <a:pt x="309" y="282"/>
                    <a:pt x="317" y="271"/>
                    <a:pt x="315" y="251"/>
                  </a:cubicBezTo>
                  <a:cubicBezTo>
                    <a:pt x="319" y="61"/>
                    <a:pt x="319" y="61"/>
                    <a:pt x="319" y="61"/>
                  </a:cubicBezTo>
                  <a:cubicBezTo>
                    <a:pt x="320" y="33"/>
                    <a:pt x="302" y="25"/>
                    <a:pt x="276" y="26"/>
                  </a:cubicBezTo>
                  <a:cubicBezTo>
                    <a:pt x="137" y="27"/>
                    <a:pt x="137" y="27"/>
                    <a:pt x="137" y="27"/>
                  </a:cubicBezTo>
                  <a:close/>
                  <a:moveTo>
                    <a:pt x="86" y="19"/>
                  </a:moveTo>
                  <a:cubicBezTo>
                    <a:pt x="59" y="26"/>
                    <a:pt x="22" y="76"/>
                    <a:pt x="14" y="148"/>
                  </a:cubicBezTo>
                  <a:cubicBezTo>
                    <a:pt x="0" y="295"/>
                    <a:pt x="0" y="295"/>
                    <a:pt x="0" y="295"/>
                  </a:cubicBezTo>
                  <a:cubicBezTo>
                    <a:pt x="76" y="294"/>
                    <a:pt x="76" y="294"/>
                    <a:pt x="76" y="294"/>
                  </a:cubicBezTo>
                  <a:cubicBezTo>
                    <a:pt x="87" y="140"/>
                    <a:pt x="87" y="140"/>
                    <a:pt x="87" y="140"/>
                  </a:cubicBezTo>
                  <a:cubicBezTo>
                    <a:pt x="92" y="131"/>
                    <a:pt x="96" y="131"/>
                    <a:pt x="99" y="140"/>
                  </a:cubicBezTo>
                  <a:cubicBezTo>
                    <a:pt x="107" y="294"/>
                    <a:pt x="107" y="294"/>
                    <a:pt x="107" y="294"/>
                  </a:cubicBezTo>
                  <a:cubicBezTo>
                    <a:pt x="321" y="299"/>
                    <a:pt x="321" y="299"/>
                    <a:pt x="321" y="299"/>
                  </a:cubicBezTo>
                  <a:cubicBezTo>
                    <a:pt x="328" y="137"/>
                    <a:pt x="328" y="137"/>
                    <a:pt x="328" y="137"/>
                  </a:cubicBezTo>
                  <a:cubicBezTo>
                    <a:pt x="331" y="131"/>
                    <a:pt x="334" y="130"/>
                    <a:pt x="338" y="134"/>
                  </a:cubicBezTo>
                  <a:cubicBezTo>
                    <a:pt x="354" y="295"/>
                    <a:pt x="354" y="295"/>
                    <a:pt x="354" y="295"/>
                  </a:cubicBezTo>
                  <a:cubicBezTo>
                    <a:pt x="423" y="298"/>
                    <a:pt x="423" y="298"/>
                    <a:pt x="423" y="298"/>
                  </a:cubicBezTo>
                  <a:cubicBezTo>
                    <a:pt x="403" y="103"/>
                    <a:pt x="403" y="103"/>
                    <a:pt x="403" y="103"/>
                  </a:cubicBezTo>
                  <a:cubicBezTo>
                    <a:pt x="401" y="65"/>
                    <a:pt x="385" y="42"/>
                    <a:pt x="349" y="26"/>
                  </a:cubicBezTo>
                  <a:cubicBezTo>
                    <a:pt x="349" y="26"/>
                    <a:pt x="285" y="0"/>
                    <a:pt x="214" y="0"/>
                  </a:cubicBezTo>
                  <a:cubicBezTo>
                    <a:pt x="130" y="0"/>
                    <a:pt x="86" y="19"/>
                    <a:pt x="86"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Oval 296"/>
            <p:cNvSpPr>
              <a:spLocks noChangeArrowheads="1"/>
            </p:cNvSpPr>
            <p:nvPr/>
          </p:nvSpPr>
          <p:spPr bwMode="auto">
            <a:xfrm>
              <a:off x="2375040" y="3187289"/>
              <a:ext cx="311153" cy="31115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3" name="组合 52"/>
          <p:cNvGrpSpPr>
            <a:grpSpLocks noChangeAspect="1"/>
          </p:cNvGrpSpPr>
          <p:nvPr userDrawn="1"/>
        </p:nvGrpSpPr>
        <p:grpSpPr>
          <a:xfrm>
            <a:off x="11295601" y="6082803"/>
            <a:ext cx="528000" cy="528000"/>
            <a:chOff x="5722020" y="3075806"/>
            <a:chExt cx="1188041" cy="1187209"/>
          </a:xfrm>
          <a:solidFill>
            <a:schemeClr val="bg1"/>
          </a:solidFill>
        </p:grpSpPr>
        <p:sp>
          <p:nvSpPr>
            <p:cNvPr id="54" name="Freeform 234"/>
            <p:cNvSpPr/>
            <p:nvPr/>
          </p:nvSpPr>
          <p:spPr bwMode="auto">
            <a:xfrm>
              <a:off x="5722020" y="3075806"/>
              <a:ext cx="1188041" cy="1187209"/>
            </a:xfrm>
            <a:custGeom>
              <a:avLst/>
              <a:gdLst>
                <a:gd name="T0" fmla="*/ 555 w 714"/>
                <a:gd name="T1" fmla="*/ 60 h 713"/>
                <a:gd name="T2" fmla="*/ 357 w 714"/>
                <a:gd name="T3" fmla="*/ 0 h 713"/>
                <a:gd name="T4" fmla="*/ 46 w 714"/>
                <a:gd name="T5" fmla="*/ 181 h 713"/>
                <a:gd name="T6" fmla="*/ 0 w 714"/>
                <a:gd name="T7" fmla="*/ 356 h 713"/>
                <a:gd name="T8" fmla="*/ 44 w 714"/>
                <a:gd name="T9" fmla="*/ 528 h 713"/>
                <a:gd name="T10" fmla="*/ 357 w 714"/>
                <a:gd name="T11" fmla="*/ 713 h 713"/>
                <a:gd name="T12" fmla="*/ 631 w 714"/>
                <a:gd name="T13" fmla="*/ 584 h 713"/>
                <a:gd name="T14" fmla="*/ 714 w 714"/>
                <a:gd name="T15" fmla="*/ 356 h 713"/>
                <a:gd name="T16" fmla="*/ 555 w 714"/>
                <a:gd name="T17" fmla="*/ 60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4" h="713">
                  <a:moveTo>
                    <a:pt x="555" y="60"/>
                  </a:moveTo>
                  <a:cubicBezTo>
                    <a:pt x="498" y="22"/>
                    <a:pt x="430" y="0"/>
                    <a:pt x="357" y="0"/>
                  </a:cubicBezTo>
                  <a:cubicBezTo>
                    <a:pt x="224" y="0"/>
                    <a:pt x="107" y="73"/>
                    <a:pt x="46" y="181"/>
                  </a:cubicBezTo>
                  <a:cubicBezTo>
                    <a:pt x="17" y="233"/>
                    <a:pt x="0" y="293"/>
                    <a:pt x="0" y="356"/>
                  </a:cubicBezTo>
                  <a:cubicBezTo>
                    <a:pt x="0" y="419"/>
                    <a:pt x="16" y="477"/>
                    <a:pt x="44" y="528"/>
                  </a:cubicBezTo>
                  <a:cubicBezTo>
                    <a:pt x="105" y="638"/>
                    <a:pt x="222" y="713"/>
                    <a:pt x="357" y="713"/>
                  </a:cubicBezTo>
                  <a:cubicBezTo>
                    <a:pt x="467" y="713"/>
                    <a:pt x="566" y="663"/>
                    <a:pt x="631" y="584"/>
                  </a:cubicBezTo>
                  <a:cubicBezTo>
                    <a:pt x="683" y="522"/>
                    <a:pt x="714" y="443"/>
                    <a:pt x="714" y="356"/>
                  </a:cubicBezTo>
                  <a:cubicBezTo>
                    <a:pt x="714" y="233"/>
                    <a:pt x="651" y="124"/>
                    <a:pt x="555" y="60"/>
                  </a:cubicBezTo>
                  <a:close/>
                </a:path>
              </a:pathLst>
            </a:custGeom>
            <a:solidFill>
              <a:srgbClr val="FF7F7F"/>
            </a:solidFill>
            <a:ln w="9525">
              <a:noFill/>
              <a:round/>
            </a:ln>
          </p:spPr>
          <p:txBody>
            <a:bodyPr vert="horz" wrap="square" lIns="91440" tIns="45720" rIns="91440" bIns="45720" numCol="1" anchor="t" anchorCtr="0" compatLnSpc="1"/>
            <a:lstStyle/>
            <a:p>
              <a:endParaRPr lang="zh-CN" altLang="en-US"/>
            </a:p>
          </p:txBody>
        </p:sp>
        <p:sp>
          <p:nvSpPr>
            <p:cNvPr id="55" name="Freeform 310"/>
            <p:cNvSpPr>
              <a:spLocks noEditPoints="1"/>
            </p:cNvSpPr>
            <p:nvPr/>
          </p:nvSpPr>
          <p:spPr bwMode="auto">
            <a:xfrm>
              <a:off x="5881757" y="3270485"/>
              <a:ext cx="898518" cy="796187"/>
            </a:xfrm>
            <a:custGeom>
              <a:avLst/>
              <a:gdLst>
                <a:gd name="T0" fmla="*/ 257 w 540"/>
                <a:gd name="T1" fmla="*/ 305 h 478"/>
                <a:gd name="T2" fmla="*/ 240 w 540"/>
                <a:gd name="T3" fmla="*/ 257 h 478"/>
                <a:gd name="T4" fmla="*/ 172 w 540"/>
                <a:gd name="T5" fmla="*/ 477 h 478"/>
                <a:gd name="T6" fmla="*/ 0 w 540"/>
                <a:gd name="T7" fmla="*/ 166 h 478"/>
                <a:gd name="T8" fmla="*/ 52 w 540"/>
                <a:gd name="T9" fmla="*/ 146 h 478"/>
                <a:gd name="T10" fmla="*/ 64 w 540"/>
                <a:gd name="T11" fmla="*/ 179 h 478"/>
                <a:gd name="T12" fmla="*/ 142 w 540"/>
                <a:gd name="T13" fmla="*/ 171 h 478"/>
                <a:gd name="T14" fmla="*/ 199 w 540"/>
                <a:gd name="T15" fmla="*/ 166 h 478"/>
                <a:gd name="T16" fmla="*/ 207 w 540"/>
                <a:gd name="T17" fmla="*/ 230 h 478"/>
                <a:gd name="T18" fmla="*/ 216 w 540"/>
                <a:gd name="T19" fmla="*/ 181 h 478"/>
                <a:gd name="T20" fmla="*/ 282 w 540"/>
                <a:gd name="T21" fmla="*/ 170 h 478"/>
                <a:gd name="T22" fmla="*/ 358 w 540"/>
                <a:gd name="T23" fmla="*/ 175 h 478"/>
                <a:gd name="T24" fmla="*/ 374 w 540"/>
                <a:gd name="T25" fmla="*/ 171 h 478"/>
                <a:gd name="T26" fmla="*/ 500 w 540"/>
                <a:gd name="T27" fmla="*/ 188 h 478"/>
                <a:gd name="T28" fmla="*/ 504 w 540"/>
                <a:gd name="T29" fmla="*/ 236 h 478"/>
                <a:gd name="T30" fmla="*/ 506 w 540"/>
                <a:gd name="T31" fmla="*/ 213 h 478"/>
                <a:gd name="T32" fmla="*/ 429 w 540"/>
                <a:gd name="T33" fmla="*/ 173 h 478"/>
                <a:gd name="T34" fmla="*/ 364 w 540"/>
                <a:gd name="T35" fmla="*/ 177 h 478"/>
                <a:gd name="T36" fmla="*/ 362 w 540"/>
                <a:gd name="T37" fmla="*/ 175 h 478"/>
                <a:gd name="T38" fmla="*/ 342 w 540"/>
                <a:gd name="T39" fmla="*/ 166 h 478"/>
                <a:gd name="T40" fmla="*/ 220 w 540"/>
                <a:gd name="T41" fmla="*/ 177 h 478"/>
                <a:gd name="T42" fmla="*/ 207 w 540"/>
                <a:gd name="T43" fmla="*/ 212 h 478"/>
                <a:gd name="T44" fmla="*/ 194 w 540"/>
                <a:gd name="T45" fmla="*/ 180 h 478"/>
                <a:gd name="T46" fmla="*/ 64 w 540"/>
                <a:gd name="T47" fmla="*/ 167 h 478"/>
                <a:gd name="T48" fmla="*/ 54 w 540"/>
                <a:gd name="T49" fmla="*/ 137 h 478"/>
                <a:gd name="T50" fmla="*/ 25 w 540"/>
                <a:gd name="T51" fmla="*/ 80 h 478"/>
                <a:gd name="T52" fmla="*/ 50 w 540"/>
                <a:gd name="T53" fmla="*/ 81 h 478"/>
                <a:gd name="T54" fmla="*/ 53 w 540"/>
                <a:gd name="T55" fmla="*/ 108 h 478"/>
                <a:gd name="T56" fmla="*/ 80 w 540"/>
                <a:gd name="T57" fmla="*/ 85 h 478"/>
                <a:gd name="T58" fmla="*/ 105 w 540"/>
                <a:gd name="T59" fmla="*/ 95 h 478"/>
                <a:gd name="T60" fmla="*/ 124 w 540"/>
                <a:gd name="T61" fmla="*/ 85 h 478"/>
                <a:gd name="T62" fmla="*/ 197 w 540"/>
                <a:gd name="T63" fmla="*/ 80 h 478"/>
                <a:gd name="T64" fmla="*/ 201 w 540"/>
                <a:gd name="T65" fmla="*/ 104 h 478"/>
                <a:gd name="T66" fmla="*/ 238 w 540"/>
                <a:gd name="T67" fmla="*/ 85 h 478"/>
                <a:gd name="T68" fmla="*/ 352 w 540"/>
                <a:gd name="T69" fmla="*/ 82 h 478"/>
                <a:gd name="T70" fmla="*/ 363 w 540"/>
                <a:gd name="T71" fmla="*/ 105 h 478"/>
                <a:gd name="T72" fmla="*/ 394 w 540"/>
                <a:gd name="T73" fmla="*/ 85 h 478"/>
                <a:gd name="T74" fmla="*/ 417 w 540"/>
                <a:gd name="T75" fmla="*/ 84 h 478"/>
                <a:gd name="T76" fmla="*/ 501 w 540"/>
                <a:gd name="T77" fmla="*/ 64 h 478"/>
                <a:gd name="T78" fmla="*/ 510 w 540"/>
                <a:gd name="T79" fmla="*/ 87 h 478"/>
                <a:gd name="T80" fmla="*/ 502 w 540"/>
                <a:gd name="T81" fmla="*/ 61 h 478"/>
                <a:gd name="T82" fmla="*/ 404 w 540"/>
                <a:gd name="T83" fmla="*/ 90 h 478"/>
                <a:gd name="T84" fmla="*/ 379 w 540"/>
                <a:gd name="T85" fmla="*/ 80 h 478"/>
                <a:gd name="T86" fmla="*/ 359 w 540"/>
                <a:gd name="T87" fmla="*/ 66 h 478"/>
                <a:gd name="T88" fmla="*/ 354 w 540"/>
                <a:gd name="T89" fmla="*/ 67 h 478"/>
                <a:gd name="T90" fmla="*/ 253 w 540"/>
                <a:gd name="T91" fmla="*/ 84 h 478"/>
                <a:gd name="T92" fmla="*/ 232 w 540"/>
                <a:gd name="T93" fmla="*/ 81 h 478"/>
                <a:gd name="T94" fmla="*/ 205 w 540"/>
                <a:gd name="T95" fmla="*/ 74 h 478"/>
                <a:gd name="T96" fmla="*/ 126 w 540"/>
                <a:gd name="T97" fmla="*/ 82 h 478"/>
                <a:gd name="T98" fmla="*/ 104 w 540"/>
                <a:gd name="T99" fmla="*/ 93 h 478"/>
                <a:gd name="T100" fmla="*/ 93 w 540"/>
                <a:gd name="T101" fmla="*/ 87 h 478"/>
                <a:gd name="T102" fmla="*/ 59 w 540"/>
                <a:gd name="T103" fmla="*/ 96 h 478"/>
                <a:gd name="T104" fmla="*/ 52 w 540"/>
                <a:gd name="T105" fmla="*/ 66 h 478"/>
                <a:gd name="T106" fmla="*/ 357 w 540"/>
                <a:gd name="T107" fmla="*/ 63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40" h="478">
                  <a:moveTo>
                    <a:pt x="239" y="195"/>
                  </a:moveTo>
                  <a:cubicBezTo>
                    <a:pt x="203" y="99"/>
                    <a:pt x="254" y="48"/>
                    <a:pt x="313" y="26"/>
                  </a:cubicBezTo>
                  <a:cubicBezTo>
                    <a:pt x="378" y="0"/>
                    <a:pt x="476" y="92"/>
                    <a:pt x="540" y="189"/>
                  </a:cubicBezTo>
                  <a:cubicBezTo>
                    <a:pt x="534" y="333"/>
                    <a:pt x="374" y="420"/>
                    <a:pt x="352" y="417"/>
                  </a:cubicBezTo>
                  <a:cubicBezTo>
                    <a:pt x="285" y="447"/>
                    <a:pt x="240" y="377"/>
                    <a:pt x="257" y="305"/>
                  </a:cubicBezTo>
                  <a:cubicBezTo>
                    <a:pt x="250" y="296"/>
                    <a:pt x="228" y="277"/>
                    <a:pt x="228" y="335"/>
                  </a:cubicBezTo>
                  <a:cubicBezTo>
                    <a:pt x="228" y="383"/>
                    <a:pt x="228" y="430"/>
                    <a:pt x="228" y="478"/>
                  </a:cubicBezTo>
                  <a:cubicBezTo>
                    <a:pt x="214" y="478"/>
                    <a:pt x="200" y="478"/>
                    <a:pt x="186" y="478"/>
                  </a:cubicBezTo>
                  <a:cubicBezTo>
                    <a:pt x="186" y="422"/>
                    <a:pt x="186" y="367"/>
                    <a:pt x="186" y="311"/>
                  </a:cubicBezTo>
                  <a:cubicBezTo>
                    <a:pt x="194" y="280"/>
                    <a:pt x="209" y="258"/>
                    <a:pt x="240" y="257"/>
                  </a:cubicBezTo>
                  <a:cubicBezTo>
                    <a:pt x="265" y="257"/>
                    <a:pt x="289" y="257"/>
                    <a:pt x="314" y="257"/>
                  </a:cubicBezTo>
                  <a:cubicBezTo>
                    <a:pt x="314" y="251"/>
                    <a:pt x="314" y="245"/>
                    <a:pt x="314" y="239"/>
                  </a:cubicBezTo>
                  <a:cubicBezTo>
                    <a:pt x="279" y="239"/>
                    <a:pt x="245" y="239"/>
                    <a:pt x="210" y="239"/>
                  </a:cubicBezTo>
                  <a:cubicBezTo>
                    <a:pt x="175" y="250"/>
                    <a:pt x="173" y="277"/>
                    <a:pt x="172" y="305"/>
                  </a:cubicBezTo>
                  <a:cubicBezTo>
                    <a:pt x="172" y="362"/>
                    <a:pt x="172" y="420"/>
                    <a:pt x="172" y="477"/>
                  </a:cubicBezTo>
                  <a:cubicBezTo>
                    <a:pt x="157" y="477"/>
                    <a:pt x="144" y="477"/>
                    <a:pt x="129" y="477"/>
                  </a:cubicBezTo>
                  <a:cubicBezTo>
                    <a:pt x="129" y="419"/>
                    <a:pt x="129" y="361"/>
                    <a:pt x="129" y="303"/>
                  </a:cubicBezTo>
                  <a:cubicBezTo>
                    <a:pt x="145" y="234"/>
                    <a:pt x="183" y="187"/>
                    <a:pt x="239" y="195"/>
                  </a:cubicBezTo>
                  <a:close/>
                  <a:moveTo>
                    <a:pt x="2" y="162"/>
                  </a:moveTo>
                  <a:cubicBezTo>
                    <a:pt x="0" y="166"/>
                    <a:pt x="0" y="166"/>
                    <a:pt x="0" y="166"/>
                  </a:cubicBezTo>
                  <a:cubicBezTo>
                    <a:pt x="10" y="170"/>
                    <a:pt x="12" y="171"/>
                    <a:pt x="24" y="168"/>
                  </a:cubicBezTo>
                  <a:cubicBezTo>
                    <a:pt x="32" y="168"/>
                    <a:pt x="40" y="168"/>
                    <a:pt x="47" y="172"/>
                  </a:cubicBezTo>
                  <a:cubicBezTo>
                    <a:pt x="50" y="174"/>
                    <a:pt x="50" y="174"/>
                    <a:pt x="50" y="174"/>
                  </a:cubicBezTo>
                  <a:cubicBezTo>
                    <a:pt x="50" y="170"/>
                    <a:pt x="50" y="170"/>
                    <a:pt x="50" y="170"/>
                  </a:cubicBezTo>
                  <a:cubicBezTo>
                    <a:pt x="50" y="162"/>
                    <a:pt x="50" y="153"/>
                    <a:pt x="52" y="146"/>
                  </a:cubicBezTo>
                  <a:cubicBezTo>
                    <a:pt x="53" y="155"/>
                    <a:pt x="53" y="165"/>
                    <a:pt x="52" y="175"/>
                  </a:cubicBezTo>
                  <a:cubicBezTo>
                    <a:pt x="52" y="180"/>
                    <a:pt x="50" y="211"/>
                    <a:pt x="55" y="212"/>
                  </a:cubicBezTo>
                  <a:cubicBezTo>
                    <a:pt x="58" y="212"/>
                    <a:pt x="60" y="208"/>
                    <a:pt x="61" y="202"/>
                  </a:cubicBezTo>
                  <a:cubicBezTo>
                    <a:pt x="62" y="196"/>
                    <a:pt x="63" y="187"/>
                    <a:pt x="64" y="179"/>
                  </a:cubicBezTo>
                  <a:cubicBezTo>
                    <a:pt x="64" y="179"/>
                    <a:pt x="64" y="179"/>
                    <a:pt x="64" y="179"/>
                  </a:cubicBezTo>
                  <a:cubicBezTo>
                    <a:pt x="64" y="175"/>
                    <a:pt x="65" y="172"/>
                    <a:pt x="67" y="170"/>
                  </a:cubicBezTo>
                  <a:cubicBezTo>
                    <a:pt x="69" y="169"/>
                    <a:pt x="73" y="168"/>
                    <a:pt x="78" y="168"/>
                  </a:cubicBezTo>
                  <a:cubicBezTo>
                    <a:pt x="85" y="166"/>
                    <a:pt x="95" y="155"/>
                    <a:pt x="102" y="160"/>
                  </a:cubicBezTo>
                  <a:cubicBezTo>
                    <a:pt x="104" y="158"/>
                    <a:pt x="117" y="156"/>
                    <a:pt x="121" y="160"/>
                  </a:cubicBezTo>
                  <a:cubicBezTo>
                    <a:pt x="128" y="162"/>
                    <a:pt x="135" y="166"/>
                    <a:pt x="142" y="171"/>
                  </a:cubicBezTo>
                  <a:cubicBezTo>
                    <a:pt x="142" y="171"/>
                    <a:pt x="142" y="171"/>
                    <a:pt x="142" y="171"/>
                  </a:cubicBezTo>
                  <a:cubicBezTo>
                    <a:pt x="159" y="183"/>
                    <a:pt x="176" y="187"/>
                    <a:pt x="195" y="184"/>
                  </a:cubicBezTo>
                  <a:cubicBezTo>
                    <a:pt x="196" y="184"/>
                    <a:pt x="196" y="184"/>
                    <a:pt x="196" y="184"/>
                  </a:cubicBezTo>
                  <a:cubicBezTo>
                    <a:pt x="197" y="183"/>
                    <a:pt x="197" y="183"/>
                    <a:pt x="197" y="183"/>
                  </a:cubicBezTo>
                  <a:cubicBezTo>
                    <a:pt x="199" y="180"/>
                    <a:pt x="199" y="173"/>
                    <a:pt x="199" y="166"/>
                  </a:cubicBezTo>
                  <a:cubicBezTo>
                    <a:pt x="199" y="160"/>
                    <a:pt x="200" y="153"/>
                    <a:pt x="201" y="150"/>
                  </a:cubicBezTo>
                  <a:cubicBezTo>
                    <a:pt x="203" y="156"/>
                    <a:pt x="203" y="165"/>
                    <a:pt x="203" y="175"/>
                  </a:cubicBezTo>
                  <a:cubicBezTo>
                    <a:pt x="204" y="181"/>
                    <a:pt x="196" y="234"/>
                    <a:pt x="204" y="233"/>
                  </a:cubicBezTo>
                  <a:cubicBezTo>
                    <a:pt x="204" y="233"/>
                    <a:pt x="204" y="233"/>
                    <a:pt x="204" y="233"/>
                  </a:cubicBezTo>
                  <a:cubicBezTo>
                    <a:pt x="205" y="233"/>
                    <a:pt x="206" y="232"/>
                    <a:pt x="207" y="230"/>
                  </a:cubicBezTo>
                  <a:cubicBezTo>
                    <a:pt x="208" y="228"/>
                    <a:pt x="210" y="222"/>
                    <a:pt x="211" y="213"/>
                  </a:cubicBezTo>
                  <a:cubicBezTo>
                    <a:pt x="213" y="208"/>
                    <a:pt x="213" y="201"/>
                    <a:pt x="213" y="195"/>
                  </a:cubicBezTo>
                  <a:cubicBezTo>
                    <a:pt x="213" y="189"/>
                    <a:pt x="213" y="184"/>
                    <a:pt x="214" y="182"/>
                  </a:cubicBezTo>
                  <a:cubicBezTo>
                    <a:pt x="214" y="181"/>
                    <a:pt x="214" y="181"/>
                    <a:pt x="215" y="181"/>
                  </a:cubicBezTo>
                  <a:cubicBezTo>
                    <a:pt x="216" y="181"/>
                    <a:pt x="216" y="181"/>
                    <a:pt x="216" y="181"/>
                  </a:cubicBezTo>
                  <a:cubicBezTo>
                    <a:pt x="217" y="181"/>
                    <a:pt x="218" y="181"/>
                    <a:pt x="220" y="181"/>
                  </a:cubicBezTo>
                  <a:cubicBezTo>
                    <a:pt x="224" y="182"/>
                    <a:pt x="228" y="182"/>
                    <a:pt x="234" y="178"/>
                  </a:cubicBezTo>
                  <a:cubicBezTo>
                    <a:pt x="235" y="177"/>
                    <a:pt x="235" y="177"/>
                    <a:pt x="235" y="177"/>
                  </a:cubicBezTo>
                  <a:cubicBezTo>
                    <a:pt x="239" y="172"/>
                    <a:pt x="249" y="172"/>
                    <a:pt x="261" y="172"/>
                  </a:cubicBezTo>
                  <a:cubicBezTo>
                    <a:pt x="263" y="173"/>
                    <a:pt x="282" y="172"/>
                    <a:pt x="282" y="170"/>
                  </a:cubicBezTo>
                  <a:cubicBezTo>
                    <a:pt x="304" y="169"/>
                    <a:pt x="320" y="170"/>
                    <a:pt x="341" y="170"/>
                  </a:cubicBezTo>
                  <a:cubicBezTo>
                    <a:pt x="341" y="170"/>
                    <a:pt x="341" y="170"/>
                    <a:pt x="341" y="170"/>
                  </a:cubicBezTo>
                  <a:cubicBezTo>
                    <a:pt x="344" y="171"/>
                    <a:pt x="348" y="171"/>
                    <a:pt x="351" y="171"/>
                  </a:cubicBezTo>
                  <a:cubicBezTo>
                    <a:pt x="356" y="168"/>
                    <a:pt x="357" y="156"/>
                    <a:pt x="358" y="143"/>
                  </a:cubicBezTo>
                  <a:cubicBezTo>
                    <a:pt x="358" y="150"/>
                    <a:pt x="358" y="160"/>
                    <a:pt x="358" y="175"/>
                  </a:cubicBezTo>
                  <a:cubicBezTo>
                    <a:pt x="358" y="175"/>
                    <a:pt x="358" y="175"/>
                    <a:pt x="358" y="175"/>
                  </a:cubicBezTo>
                  <a:cubicBezTo>
                    <a:pt x="358" y="179"/>
                    <a:pt x="354" y="217"/>
                    <a:pt x="362" y="213"/>
                  </a:cubicBezTo>
                  <a:cubicBezTo>
                    <a:pt x="365" y="210"/>
                    <a:pt x="366" y="202"/>
                    <a:pt x="367" y="198"/>
                  </a:cubicBezTo>
                  <a:cubicBezTo>
                    <a:pt x="367" y="193"/>
                    <a:pt x="368" y="188"/>
                    <a:pt x="369" y="178"/>
                  </a:cubicBezTo>
                  <a:cubicBezTo>
                    <a:pt x="369" y="172"/>
                    <a:pt x="371" y="170"/>
                    <a:pt x="374" y="171"/>
                  </a:cubicBezTo>
                  <a:cubicBezTo>
                    <a:pt x="377" y="171"/>
                    <a:pt x="380" y="173"/>
                    <a:pt x="383" y="175"/>
                  </a:cubicBezTo>
                  <a:cubicBezTo>
                    <a:pt x="389" y="179"/>
                    <a:pt x="401" y="178"/>
                    <a:pt x="408" y="178"/>
                  </a:cubicBezTo>
                  <a:cubicBezTo>
                    <a:pt x="415" y="178"/>
                    <a:pt x="422" y="178"/>
                    <a:pt x="429" y="177"/>
                  </a:cubicBezTo>
                  <a:cubicBezTo>
                    <a:pt x="429" y="177"/>
                    <a:pt x="465" y="179"/>
                    <a:pt x="468" y="179"/>
                  </a:cubicBezTo>
                  <a:cubicBezTo>
                    <a:pt x="479" y="181"/>
                    <a:pt x="490" y="183"/>
                    <a:pt x="500" y="188"/>
                  </a:cubicBezTo>
                  <a:cubicBezTo>
                    <a:pt x="501" y="181"/>
                    <a:pt x="502" y="174"/>
                    <a:pt x="503" y="166"/>
                  </a:cubicBezTo>
                  <a:cubicBezTo>
                    <a:pt x="503" y="171"/>
                    <a:pt x="503" y="175"/>
                    <a:pt x="503" y="179"/>
                  </a:cubicBezTo>
                  <a:cubicBezTo>
                    <a:pt x="503" y="191"/>
                    <a:pt x="502" y="203"/>
                    <a:pt x="502" y="213"/>
                  </a:cubicBezTo>
                  <a:cubicBezTo>
                    <a:pt x="502" y="213"/>
                    <a:pt x="502" y="213"/>
                    <a:pt x="502" y="213"/>
                  </a:cubicBezTo>
                  <a:cubicBezTo>
                    <a:pt x="502" y="221"/>
                    <a:pt x="501" y="229"/>
                    <a:pt x="504" y="236"/>
                  </a:cubicBezTo>
                  <a:cubicBezTo>
                    <a:pt x="508" y="235"/>
                    <a:pt x="508" y="235"/>
                    <a:pt x="508" y="235"/>
                  </a:cubicBezTo>
                  <a:cubicBezTo>
                    <a:pt x="505" y="228"/>
                    <a:pt x="506" y="220"/>
                    <a:pt x="506" y="213"/>
                  </a:cubicBezTo>
                  <a:cubicBezTo>
                    <a:pt x="506" y="213"/>
                    <a:pt x="506" y="213"/>
                    <a:pt x="506" y="213"/>
                  </a:cubicBezTo>
                  <a:cubicBezTo>
                    <a:pt x="506" y="213"/>
                    <a:pt x="506" y="213"/>
                    <a:pt x="506" y="213"/>
                  </a:cubicBezTo>
                  <a:cubicBezTo>
                    <a:pt x="506" y="213"/>
                    <a:pt x="506" y="213"/>
                    <a:pt x="506" y="213"/>
                  </a:cubicBezTo>
                  <a:cubicBezTo>
                    <a:pt x="507" y="203"/>
                    <a:pt x="507" y="191"/>
                    <a:pt x="507" y="179"/>
                  </a:cubicBezTo>
                  <a:cubicBezTo>
                    <a:pt x="507" y="169"/>
                    <a:pt x="507" y="159"/>
                    <a:pt x="506" y="150"/>
                  </a:cubicBezTo>
                  <a:cubicBezTo>
                    <a:pt x="499" y="156"/>
                    <a:pt x="498" y="174"/>
                    <a:pt x="496" y="182"/>
                  </a:cubicBezTo>
                  <a:cubicBezTo>
                    <a:pt x="488" y="179"/>
                    <a:pt x="479" y="177"/>
                    <a:pt x="469" y="175"/>
                  </a:cubicBezTo>
                  <a:cubicBezTo>
                    <a:pt x="457" y="173"/>
                    <a:pt x="443" y="173"/>
                    <a:pt x="429" y="173"/>
                  </a:cubicBezTo>
                  <a:cubicBezTo>
                    <a:pt x="422" y="174"/>
                    <a:pt x="415" y="174"/>
                    <a:pt x="408" y="174"/>
                  </a:cubicBezTo>
                  <a:cubicBezTo>
                    <a:pt x="403" y="174"/>
                    <a:pt x="389" y="175"/>
                    <a:pt x="385" y="172"/>
                  </a:cubicBezTo>
                  <a:cubicBezTo>
                    <a:pt x="382" y="170"/>
                    <a:pt x="378" y="167"/>
                    <a:pt x="375" y="167"/>
                  </a:cubicBezTo>
                  <a:cubicBezTo>
                    <a:pt x="370" y="166"/>
                    <a:pt x="366" y="168"/>
                    <a:pt x="364" y="177"/>
                  </a:cubicBezTo>
                  <a:cubicBezTo>
                    <a:pt x="364" y="177"/>
                    <a:pt x="364" y="177"/>
                    <a:pt x="364" y="177"/>
                  </a:cubicBezTo>
                  <a:cubicBezTo>
                    <a:pt x="364" y="187"/>
                    <a:pt x="363" y="193"/>
                    <a:pt x="362" y="197"/>
                  </a:cubicBezTo>
                  <a:cubicBezTo>
                    <a:pt x="362" y="200"/>
                    <a:pt x="362" y="202"/>
                    <a:pt x="361" y="204"/>
                  </a:cubicBezTo>
                  <a:cubicBezTo>
                    <a:pt x="361" y="202"/>
                    <a:pt x="361" y="198"/>
                    <a:pt x="361" y="195"/>
                  </a:cubicBezTo>
                  <a:cubicBezTo>
                    <a:pt x="362" y="189"/>
                    <a:pt x="362" y="182"/>
                    <a:pt x="362" y="175"/>
                  </a:cubicBezTo>
                  <a:cubicBezTo>
                    <a:pt x="362" y="175"/>
                    <a:pt x="362" y="175"/>
                    <a:pt x="362" y="175"/>
                  </a:cubicBezTo>
                  <a:cubicBezTo>
                    <a:pt x="362" y="134"/>
                    <a:pt x="361" y="125"/>
                    <a:pt x="359" y="125"/>
                  </a:cubicBezTo>
                  <a:cubicBezTo>
                    <a:pt x="352" y="125"/>
                    <a:pt x="355" y="161"/>
                    <a:pt x="349" y="167"/>
                  </a:cubicBezTo>
                  <a:cubicBezTo>
                    <a:pt x="347" y="167"/>
                    <a:pt x="344" y="167"/>
                    <a:pt x="342" y="166"/>
                  </a:cubicBezTo>
                  <a:cubicBezTo>
                    <a:pt x="342" y="166"/>
                    <a:pt x="342" y="166"/>
                    <a:pt x="342" y="166"/>
                  </a:cubicBezTo>
                  <a:cubicBezTo>
                    <a:pt x="342" y="166"/>
                    <a:pt x="342" y="166"/>
                    <a:pt x="342" y="166"/>
                  </a:cubicBezTo>
                  <a:cubicBezTo>
                    <a:pt x="342" y="166"/>
                    <a:pt x="342" y="166"/>
                    <a:pt x="342" y="166"/>
                  </a:cubicBezTo>
                  <a:cubicBezTo>
                    <a:pt x="316" y="165"/>
                    <a:pt x="313" y="163"/>
                    <a:pt x="282" y="166"/>
                  </a:cubicBezTo>
                  <a:cubicBezTo>
                    <a:pt x="281" y="168"/>
                    <a:pt x="262" y="169"/>
                    <a:pt x="261" y="168"/>
                  </a:cubicBezTo>
                  <a:cubicBezTo>
                    <a:pt x="249" y="168"/>
                    <a:pt x="237" y="168"/>
                    <a:pt x="232" y="174"/>
                  </a:cubicBezTo>
                  <a:cubicBezTo>
                    <a:pt x="227" y="178"/>
                    <a:pt x="224" y="178"/>
                    <a:pt x="220" y="177"/>
                  </a:cubicBezTo>
                  <a:cubicBezTo>
                    <a:pt x="219" y="177"/>
                    <a:pt x="217" y="177"/>
                    <a:pt x="216" y="177"/>
                  </a:cubicBezTo>
                  <a:cubicBezTo>
                    <a:pt x="213" y="176"/>
                    <a:pt x="211" y="178"/>
                    <a:pt x="210" y="181"/>
                  </a:cubicBezTo>
                  <a:cubicBezTo>
                    <a:pt x="209" y="184"/>
                    <a:pt x="209" y="189"/>
                    <a:pt x="209" y="195"/>
                  </a:cubicBezTo>
                  <a:cubicBezTo>
                    <a:pt x="209" y="201"/>
                    <a:pt x="209" y="208"/>
                    <a:pt x="208" y="212"/>
                  </a:cubicBezTo>
                  <a:cubicBezTo>
                    <a:pt x="207" y="212"/>
                    <a:pt x="207" y="212"/>
                    <a:pt x="207" y="212"/>
                  </a:cubicBezTo>
                  <a:cubicBezTo>
                    <a:pt x="206" y="219"/>
                    <a:pt x="205" y="223"/>
                    <a:pt x="204" y="226"/>
                  </a:cubicBezTo>
                  <a:cubicBezTo>
                    <a:pt x="203" y="210"/>
                    <a:pt x="207" y="192"/>
                    <a:pt x="207" y="175"/>
                  </a:cubicBezTo>
                  <a:cubicBezTo>
                    <a:pt x="207" y="165"/>
                    <a:pt x="207" y="153"/>
                    <a:pt x="202" y="142"/>
                  </a:cubicBezTo>
                  <a:cubicBezTo>
                    <a:pt x="196" y="146"/>
                    <a:pt x="196" y="158"/>
                    <a:pt x="195" y="166"/>
                  </a:cubicBezTo>
                  <a:cubicBezTo>
                    <a:pt x="195" y="171"/>
                    <a:pt x="195" y="177"/>
                    <a:pt x="194" y="180"/>
                  </a:cubicBezTo>
                  <a:cubicBezTo>
                    <a:pt x="176" y="183"/>
                    <a:pt x="160" y="179"/>
                    <a:pt x="144" y="168"/>
                  </a:cubicBezTo>
                  <a:cubicBezTo>
                    <a:pt x="137" y="163"/>
                    <a:pt x="130" y="158"/>
                    <a:pt x="122" y="156"/>
                  </a:cubicBezTo>
                  <a:cubicBezTo>
                    <a:pt x="114" y="152"/>
                    <a:pt x="108" y="153"/>
                    <a:pt x="103" y="156"/>
                  </a:cubicBezTo>
                  <a:cubicBezTo>
                    <a:pt x="95" y="152"/>
                    <a:pt x="84" y="159"/>
                    <a:pt x="78" y="164"/>
                  </a:cubicBezTo>
                  <a:cubicBezTo>
                    <a:pt x="72" y="164"/>
                    <a:pt x="67" y="165"/>
                    <a:pt x="64" y="167"/>
                  </a:cubicBezTo>
                  <a:cubicBezTo>
                    <a:pt x="61" y="170"/>
                    <a:pt x="60" y="173"/>
                    <a:pt x="60" y="179"/>
                  </a:cubicBezTo>
                  <a:cubicBezTo>
                    <a:pt x="59" y="187"/>
                    <a:pt x="58" y="195"/>
                    <a:pt x="57" y="201"/>
                  </a:cubicBezTo>
                  <a:cubicBezTo>
                    <a:pt x="57" y="202"/>
                    <a:pt x="57" y="203"/>
                    <a:pt x="56" y="203"/>
                  </a:cubicBezTo>
                  <a:cubicBezTo>
                    <a:pt x="56" y="194"/>
                    <a:pt x="56" y="185"/>
                    <a:pt x="56" y="175"/>
                  </a:cubicBezTo>
                  <a:cubicBezTo>
                    <a:pt x="57" y="161"/>
                    <a:pt x="57" y="148"/>
                    <a:pt x="54" y="137"/>
                  </a:cubicBezTo>
                  <a:cubicBezTo>
                    <a:pt x="50" y="138"/>
                    <a:pt x="51" y="140"/>
                    <a:pt x="48" y="146"/>
                  </a:cubicBezTo>
                  <a:cubicBezTo>
                    <a:pt x="47" y="151"/>
                    <a:pt x="46" y="158"/>
                    <a:pt x="46" y="167"/>
                  </a:cubicBezTo>
                  <a:cubicBezTo>
                    <a:pt x="39" y="164"/>
                    <a:pt x="32" y="164"/>
                    <a:pt x="24" y="164"/>
                  </a:cubicBezTo>
                  <a:cubicBezTo>
                    <a:pt x="13" y="165"/>
                    <a:pt x="12" y="166"/>
                    <a:pt x="2" y="162"/>
                  </a:cubicBezTo>
                  <a:close/>
                  <a:moveTo>
                    <a:pt x="25" y="80"/>
                  </a:moveTo>
                  <a:cubicBezTo>
                    <a:pt x="23" y="83"/>
                    <a:pt x="23" y="83"/>
                    <a:pt x="23" y="83"/>
                  </a:cubicBezTo>
                  <a:cubicBezTo>
                    <a:pt x="27" y="85"/>
                    <a:pt x="31" y="86"/>
                    <a:pt x="36" y="86"/>
                  </a:cubicBezTo>
                  <a:cubicBezTo>
                    <a:pt x="40" y="86"/>
                    <a:pt x="45" y="85"/>
                    <a:pt x="49" y="83"/>
                  </a:cubicBezTo>
                  <a:cubicBezTo>
                    <a:pt x="50" y="82"/>
                    <a:pt x="50" y="82"/>
                    <a:pt x="50" y="82"/>
                  </a:cubicBezTo>
                  <a:cubicBezTo>
                    <a:pt x="50" y="81"/>
                    <a:pt x="50" y="81"/>
                    <a:pt x="50" y="81"/>
                  </a:cubicBezTo>
                  <a:cubicBezTo>
                    <a:pt x="52" y="73"/>
                    <a:pt x="51" y="69"/>
                    <a:pt x="51" y="69"/>
                  </a:cubicBezTo>
                  <a:cubicBezTo>
                    <a:pt x="51" y="69"/>
                    <a:pt x="51" y="69"/>
                    <a:pt x="51" y="69"/>
                  </a:cubicBezTo>
                  <a:cubicBezTo>
                    <a:pt x="52" y="70"/>
                    <a:pt x="51" y="71"/>
                    <a:pt x="52" y="74"/>
                  </a:cubicBezTo>
                  <a:cubicBezTo>
                    <a:pt x="52" y="76"/>
                    <a:pt x="53" y="78"/>
                    <a:pt x="53" y="81"/>
                  </a:cubicBezTo>
                  <a:cubicBezTo>
                    <a:pt x="52" y="98"/>
                    <a:pt x="52" y="106"/>
                    <a:pt x="53" y="108"/>
                  </a:cubicBezTo>
                  <a:cubicBezTo>
                    <a:pt x="56" y="113"/>
                    <a:pt x="59" y="108"/>
                    <a:pt x="62" y="97"/>
                  </a:cubicBezTo>
                  <a:cubicBezTo>
                    <a:pt x="62" y="97"/>
                    <a:pt x="62" y="97"/>
                    <a:pt x="62" y="97"/>
                  </a:cubicBezTo>
                  <a:cubicBezTo>
                    <a:pt x="63" y="91"/>
                    <a:pt x="65" y="88"/>
                    <a:pt x="67" y="87"/>
                  </a:cubicBezTo>
                  <a:cubicBezTo>
                    <a:pt x="70" y="85"/>
                    <a:pt x="73" y="84"/>
                    <a:pt x="77" y="84"/>
                  </a:cubicBezTo>
                  <a:cubicBezTo>
                    <a:pt x="79" y="85"/>
                    <a:pt x="79" y="85"/>
                    <a:pt x="80" y="85"/>
                  </a:cubicBezTo>
                  <a:cubicBezTo>
                    <a:pt x="82" y="86"/>
                    <a:pt x="84" y="87"/>
                    <a:pt x="91" y="90"/>
                  </a:cubicBezTo>
                  <a:cubicBezTo>
                    <a:pt x="93" y="93"/>
                    <a:pt x="95" y="95"/>
                    <a:pt x="97" y="96"/>
                  </a:cubicBezTo>
                  <a:cubicBezTo>
                    <a:pt x="99" y="96"/>
                    <a:pt x="100" y="97"/>
                    <a:pt x="102" y="97"/>
                  </a:cubicBezTo>
                  <a:cubicBezTo>
                    <a:pt x="103" y="96"/>
                    <a:pt x="104" y="96"/>
                    <a:pt x="105" y="95"/>
                  </a:cubicBezTo>
                  <a:cubicBezTo>
                    <a:pt x="105" y="95"/>
                    <a:pt x="105" y="95"/>
                    <a:pt x="105" y="95"/>
                  </a:cubicBezTo>
                  <a:cubicBezTo>
                    <a:pt x="107" y="94"/>
                    <a:pt x="109" y="93"/>
                    <a:pt x="109" y="91"/>
                  </a:cubicBezTo>
                  <a:cubicBezTo>
                    <a:pt x="109" y="90"/>
                    <a:pt x="109" y="90"/>
                    <a:pt x="109" y="90"/>
                  </a:cubicBezTo>
                  <a:cubicBezTo>
                    <a:pt x="109" y="86"/>
                    <a:pt x="113" y="85"/>
                    <a:pt x="117" y="85"/>
                  </a:cubicBezTo>
                  <a:cubicBezTo>
                    <a:pt x="119" y="85"/>
                    <a:pt x="122" y="85"/>
                    <a:pt x="124" y="85"/>
                  </a:cubicBezTo>
                  <a:cubicBezTo>
                    <a:pt x="124" y="85"/>
                    <a:pt x="124" y="85"/>
                    <a:pt x="124" y="85"/>
                  </a:cubicBezTo>
                  <a:cubicBezTo>
                    <a:pt x="124" y="85"/>
                    <a:pt x="124" y="85"/>
                    <a:pt x="124" y="85"/>
                  </a:cubicBezTo>
                  <a:cubicBezTo>
                    <a:pt x="124" y="85"/>
                    <a:pt x="124" y="85"/>
                    <a:pt x="124" y="85"/>
                  </a:cubicBezTo>
                  <a:cubicBezTo>
                    <a:pt x="124" y="86"/>
                    <a:pt x="125" y="86"/>
                    <a:pt x="125" y="86"/>
                  </a:cubicBezTo>
                  <a:cubicBezTo>
                    <a:pt x="125" y="86"/>
                    <a:pt x="125" y="86"/>
                    <a:pt x="125" y="86"/>
                  </a:cubicBezTo>
                  <a:cubicBezTo>
                    <a:pt x="191" y="87"/>
                    <a:pt x="194" y="83"/>
                    <a:pt x="197" y="80"/>
                  </a:cubicBezTo>
                  <a:cubicBezTo>
                    <a:pt x="197" y="79"/>
                    <a:pt x="198" y="78"/>
                    <a:pt x="199" y="78"/>
                  </a:cubicBezTo>
                  <a:cubicBezTo>
                    <a:pt x="199" y="78"/>
                    <a:pt x="199" y="78"/>
                    <a:pt x="199" y="78"/>
                  </a:cubicBezTo>
                  <a:cubicBezTo>
                    <a:pt x="199" y="77"/>
                    <a:pt x="199" y="77"/>
                    <a:pt x="199" y="77"/>
                  </a:cubicBezTo>
                  <a:cubicBezTo>
                    <a:pt x="200" y="71"/>
                    <a:pt x="201" y="70"/>
                    <a:pt x="202" y="74"/>
                  </a:cubicBezTo>
                  <a:cubicBezTo>
                    <a:pt x="201" y="88"/>
                    <a:pt x="200" y="100"/>
                    <a:pt x="201" y="104"/>
                  </a:cubicBezTo>
                  <a:cubicBezTo>
                    <a:pt x="202" y="113"/>
                    <a:pt x="205" y="111"/>
                    <a:pt x="211" y="94"/>
                  </a:cubicBezTo>
                  <a:cubicBezTo>
                    <a:pt x="211" y="93"/>
                    <a:pt x="211" y="93"/>
                    <a:pt x="211" y="93"/>
                  </a:cubicBezTo>
                  <a:cubicBezTo>
                    <a:pt x="211" y="86"/>
                    <a:pt x="215" y="84"/>
                    <a:pt x="221" y="84"/>
                  </a:cubicBezTo>
                  <a:cubicBezTo>
                    <a:pt x="224" y="84"/>
                    <a:pt x="228" y="84"/>
                    <a:pt x="231" y="84"/>
                  </a:cubicBezTo>
                  <a:cubicBezTo>
                    <a:pt x="233" y="85"/>
                    <a:pt x="236" y="85"/>
                    <a:pt x="238" y="85"/>
                  </a:cubicBezTo>
                  <a:cubicBezTo>
                    <a:pt x="240" y="90"/>
                    <a:pt x="243" y="93"/>
                    <a:pt x="246" y="93"/>
                  </a:cubicBezTo>
                  <a:cubicBezTo>
                    <a:pt x="249" y="93"/>
                    <a:pt x="252" y="91"/>
                    <a:pt x="256" y="86"/>
                  </a:cubicBezTo>
                  <a:cubicBezTo>
                    <a:pt x="268" y="80"/>
                    <a:pt x="287" y="82"/>
                    <a:pt x="306" y="84"/>
                  </a:cubicBezTo>
                  <a:cubicBezTo>
                    <a:pt x="323" y="85"/>
                    <a:pt x="340" y="87"/>
                    <a:pt x="351" y="83"/>
                  </a:cubicBezTo>
                  <a:cubicBezTo>
                    <a:pt x="352" y="82"/>
                    <a:pt x="352" y="82"/>
                    <a:pt x="352" y="82"/>
                  </a:cubicBezTo>
                  <a:cubicBezTo>
                    <a:pt x="352" y="82"/>
                    <a:pt x="352" y="82"/>
                    <a:pt x="352" y="82"/>
                  </a:cubicBezTo>
                  <a:cubicBezTo>
                    <a:pt x="354" y="78"/>
                    <a:pt x="355" y="74"/>
                    <a:pt x="356" y="71"/>
                  </a:cubicBezTo>
                  <a:cubicBezTo>
                    <a:pt x="356" y="85"/>
                    <a:pt x="356" y="96"/>
                    <a:pt x="357" y="101"/>
                  </a:cubicBezTo>
                  <a:cubicBezTo>
                    <a:pt x="357" y="104"/>
                    <a:pt x="358" y="105"/>
                    <a:pt x="359" y="106"/>
                  </a:cubicBezTo>
                  <a:cubicBezTo>
                    <a:pt x="360" y="108"/>
                    <a:pt x="362" y="107"/>
                    <a:pt x="363" y="105"/>
                  </a:cubicBezTo>
                  <a:cubicBezTo>
                    <a:pt x="364" y="104"/>
                    <a:pt x="366" y="100"/>
                    <a:pt x="367" y="94"/>
                  </a:cubicBezTo>
                  <a:cubicBezTo>
                    <a:pt x="367" y="94"/>
                    <a:pt x="367" y="94"/>
                    <a:pt x="367" y="94"/>
                  </a:cubicBezTo>
                  <a:cubicBezTo>
                    <a:pt x="368" y="84"/>
                    <a:pt x="373" y="83"/>
                    <a:pt x="379" y="83"/>
                  </a:cubicBezTo>
                  <a:cubicBezTo>
                    <a:pt x="381" y="83"/>
                    <a:pt x="383" y="84"/>
                    <a:pt x="385" y="84"/>
                  </a:cubicBezTo>
                  <a:cubicBezTo>
                    <a:pt x="388" y="85"/>
                    <a:pt x="391" y="85"/>
                    <a:pt x="394" y="85"/>
                  </a:cubicBezTo>
                  <a:cubicBezTo>
                    <a:pt x="397" y="90"/>
                    <a:pt x="400" y="93"/>
                    <a:pt x="404" y="93"/>
                  </a:cubicBezTo>
                  <a:cubicBezTo>
                    <a:pt x="408" y="94"/>
                    <a:pt x="412" y="91"/>
                    <a:pt x="416" y="86"/>
                  </a:cubicBezTo>
                  <a:cubicBezTo>
                    <a:pt x="417" y="85"/>
                    <a:pt x="417" y="85"/>
                    <a:pt x="417" y="85"/>
                  </a:cubicBezTo>
                  <a:cubicBezTo>
                    <a:pt x="416" y="84"/>
                    <a:pt x="416" y="84"/>
                    <a:pt x="416" y="84"/>
                  </a:cubicBezTo>
                  <a:cubicBezTo>
                    <a:pt x="416" y="84"/>
                    <a:pt x="416" y="85"/>
                    <a:pt x="417" y="84"/>
                  </a:cubicBezTo>
                  <a:cubicBezTo>
                    <a:pt x="422" y="82"/>
                    <a:pt x="442" y="83"/>
                    <a:pt x="464" y="83"/>
                  </a:cubicBezTo>
                  <a:cubicBezTo>
                    <a:pt x="476" y="84"/>
                    <a:pt x="488" y="84"/>
                    <a:pt x="498" y="84"/>
                  </a:cubicBezTo>
                  <a:cubicBezTo>
                    <a:pt x="500" y="84"/>
                    <a:pt x="500" y="84"/>
                    <a:pt x="500" y="84"/>
                  </a:cubicBezTo>
                  <a:cubicBezTo>
                    <a:pt x="500" y="82"/>
                    <a:pt x="500" y="82"/>
                    <a:pt x="500" y="82"/>
                  </a:cubicBezTo>
                  <a:cubicBezTo>
                    <a:pt x="501" y="69"/>
                    <a:pt x="501" y="64"/>
                    <a:pt x="501" y="64"/>
                  </a:cubicBezTo>
                  <a:cubicBezTo>
                    <a:pt x="502" y="64"/>
                    <a:pt x="501" y="70"/>
                    <a:pt x="502" y="75"/>
                  </a:cubicBezTo>
                  <a:cubicBezTo>
                    <a:pt x="502" y="77"/>
                    <a:pt x="502" y="80"/>
                    <a:pt x="503" y="82"/>
                  </a:cubicBezTo>
                  <a:cubicBezTo>
                    <a:pt x="502" y="96"/>
                    <a:pt x="502" y="104"/>
                    <a:pt x="504" y="106"/>
                  </a:cubicBezTo>
                  <a:cubicBezTo>
                    <a:pt x="507" y="108"/>
                    <a:pt x="510" y="102"/>
                    <a:pt x="513" y="88"/>
                  </a:cubicBezTo>
                  <a:cubicBezTo>
                    <a:pt x="510" y="87"/>
                    <a:pt x="510" y="87"/>
                    <a:pt x="510" y="87"/>
                  </a:cubicBezTo>
                  <a:cubicBezTo>
                    <a:pt x="507" y="98"/>
                    <a:pt x="506" y="103"/>
                    <a:pt x="506" y="103"/>
                  </a:cubicBezTo>
                  <a:cubicBezTo>
                    <a:pt x="505" y="102"/>
                    <a:pt x="505" y="95"/>
                    <a:pt x="506" y="82"/>
                  </a:cubicBezTo>
                  <a:cubicBezTo>
                    <a:pt x="506" y="82"/>
                    <a:pt x="506" y="82"/>
                    <a:pt x="506" y="82"/>
                  </a:cubicBezTo>
                  <a:cubicBezTo>
                    <a:pt x="506" y="80"/>
                    <a:pt x="505" y="77"/>
                    <a:pt x="505" y="75"/>
                  </a:cubicBezTo>
                  <a:cubicBezTo>
                    <a:pt x="505" y="68"/>
                    <a:pt x="504" y="61"/>
                    <a:pt x="502" y="61"/>
                  </a:cubicBezTo>
                  <a:cubicBezTo>
                    <a:pt x="500" y="61"/>
                    <a:pt x="498" y="66"/>
                    <a:pt x="497" y="81"/>
                  </a:cubicBezTo>
                  <a:cubicBezTo>
                    <a:pt x="487" y="81"/>
                    <a:pt x="475" y="80"/>
                    <a:pt x="464" y="80"/>
                  </a:cubicBezTo>
                  <a:cubicBezTo>
                    <a:pt x="442" y="79"/>
                    <a:pt x="421" y="79"/>
                    <a:pt x="415" y="81"/>
                  </a:cubicBezTo>
                  <a:cubicBezTo>
                    <a:pt x="414" y="82"/>
                    <a:pt x="413" y="83"/>
                    <a:pt x="413" y="85"/>
                  </a:cubicBezTo>
                  <a:cubicBezTo>
                    <a:pt x="410" y="88"/>
                    <a:pt x="407" y="90"/>
                    <a:pt x="404" y="90"/>
                  </a:cubicBezTo>
                  <a:cubicBezTo>
                    <a:pt x="401" y="90"/>
                    <a:pt x="399" y="87"/>
                    <a:pt x="396" y="83"/>
                  </a:cubicBezTo>
                  <a:cubicBezTo>
                    <a:pt x="396" y="82"/>
                    <a:pt x="396" y="82"/>
                    <a:pt x="396" y="82"/>
                  </a:cubicBezTo>
                  <a:cubicBezTo>
                    <a:pt x="395" y="82"/>
                    <a:pt x="395" y="82"/>
                    <a:pt x="395" y="82"/>
                  </a:cubicBezTo>
                  <a:cubicBezTo>
                    <a:pt x="392" y="82"/>
                    <a:pt x="389" y="81"/>
                    <a:pt x="386" y="81"/>
                  </a:cubicBezTo>
                  <a:cubicBezTo>
                    <a:pt x="383" y="80"/>
                    <a:pt x="381" y="80"/>
                    <a:pt x="379" y="80"/>
                  </a:cubicBezTo>
                  <a:cubicBezTo>
                    <a:pt x="371" y="79"/>
                    <a:pt x="365" y="81"/>
                    <a:pt x="364" y="94"/>
                  </a:cubicBezTo>
                  <a:cubicBezTo>
                    <a:pt x="363" y="99"/>
                    <a:pt x="362" y="102"/>
                    <a:pt x="361" y="103"/>
                  </a:cubicBezTo>
                  <a:cubicBezTo>
                    <a:pt x="361" y="103"/>
                    <a:pt x="360" y="102"/>
                    <a:pt x="360" y="101"/>
                  </a:cubicBezTo>
                  <a:cubicBezTo>
                    <a:pt x="359" y="95"/>
                    <a:pt x="359" y="82"/>
                    <a:pt x="359" y="66"/>
                  </a:cubicBezTo>
                  <a:cubicBezTo>
                    <a:pt x="359" y="66"/>
                    <a:pt x="359" y="66"/>
                    <a:pt x="359" y="66"/>
                  </a:cubicBezTo>
                  <a:cubicBezTo>
                    <a:pt x="360" y="61"/>
                    <a:pt x="359" y="59"/>
                    <a:pt x="358" y="59"/>
                  </a:cubicBezTo>
                  <a:cubicBezTo>
                    <a:pt x="358" y="59"/>
                    <a:pt x="358" y="59"/>
                    <a:pt x="358" y="59"/>
                  </a:cubicBezTo>
                  <a:cubicBezTo>
                    <a:pt x="358" y="59"/>
                    <a:pt x="358" y="59"/>
                    <a:pt x="358" y="59"/>
                  </a:cubicBezTo>
                  <a:cubicBezTo>
                    <a:pt x="358" y="59"/>
                    <a:pt x="358" y="59"/>
                    <a:pt x="358" y="59"/>
                  </a:cubicBezTo>
                  <a:cubicBezTo>
                    <a:pt x="356" y="59"/>
                    <a:pt x="355" y="62"/>
                    <a:pt x="354" y="67"/>
                  </a:cubicBezTo>
                  <a:cubicBezTo>
                    <a:pt x="354" y="67"/>
                    <a:pt x="354" y="67"/>
                    <a:pt x="354" y="67"/>
                  </a:cubicBezTo>
                  <a:cubicBezTo>
                    <a:pt x="353" y="71"/>
                    <a:pt x="351" y="76"/>
                    <a:pt x="349" y="80"/>
                  </a:cubicBezTo>
                  <a:cubicBezTo>
                    <a:pt x="339" y="83"/>
                    <a:pt x="323" y="82"/>
                    <a:pt x="307" y="80"/>
                  </a:cubicBezTo>
                  <a:cubicBezTo>
                    <a:pt x="287" y="79"/>
                    <a:pt x="267" y="77"/>
                    <a:pt x="254" y="84"/>
                  </a:cubicBezTo>
                  <a:cubicBezTo>
                    <a:pt x="253" y="84"/>
                    <a:pt x="253" y="84"/>
                    <a:pt x="253" y="84"/>
                  </a:cubicBezTo>
                  <a:cubicBezTo>
                    <a:pt x="250" y="88"/>
                    <a:pt x="248" y="90"/>
                    <a:pt x="246" y="90"/>
                  </a:cubicBezTo>
                  <a:cubicBezTo>
                    <a:pt x="244" y="90"/>
                    <a:pt x="242" y="87"/>
                    <a:pt x="241" y="83"/>
                  </a:cubicBezTo>
                  <a:cubicBezTo>
                    <a:pt x="240" y="82"/>
                    <a:pt x="240" y="82"/>
                    <a:pt x="240" y="82"/>
                  </a:cubicBezTo>
                  <a:cubicBezTo>
                    <a:pt x="239" y="82"/>
                    <a:pt x="239" y="82"/>
                    <a:pt x="239" y="82"/>
                  </a:cubicBezTo>
                  <a:cubicBezTo>
                    <a:pt x="237" y="82"/>
                    <a:pt x="234" y="81"/>
                    <a:pt x="232" y="81"/>
                  </a:cubicBezTo>
                  <a:cubicBezTo>
                    <a:pt x="228" y="81"/>
                    <a:pt x="224" y="80"/>
                    <a:pt x="221" y="80"/>
                  </a:cubicBezTo>
                  <a:cubicBezTo>
                    <a:pt x="213" y="81"/>
                    <a:pt x="207" y="83"/>
                    <a:pt x="208" y="93"/>
                  </a:cubicBezTo>
                  <a:cubicBezTo>
                    <a:pt x="205" y="101"/>
                    <a:pt x="204" y="104"/>
                    <a:pt x="204" y="104"/>
                  </a:cubicBezTo>
                  <a:cubicBezTo>
                    <a:pt x="203" y="99"/>
                    <a:pt x="204" y="88"/>
                    <a:pt x="205" y="74"/>
                  </a:cubicBezTo>
                  <a:cubicBezTo>
                    <a:pt x="205" y="74"/>
                    <a:pt x="205" y="74"/>
                    <a:pt x="205" y="74"/>
                  </a:cubicBezTo>
                  <a:cubicBezTo>
                    <a:pt x="203" y="58"/>
                    <a:pt x="200" y="58"/>
                    <a:pt x="196" y="76"/>
                  </a:cubicBezTo>
                  <a:cubicBezTo>
                    <a:pt x="195" y="76"/>
                    <a:pt x="195" y="77"/>
                    <a:pt x="194" y="78"/>
                  </a:cubicBezTo>
                  <a:cubicBezTo>
                    <a:pt x="193" y="81"/>
                    <a:pt x="192" y="84"/>
                    <a:pt x="126" y="82"/>
                  </a:cubicBezTo>
                  <a:cubicBezTo>
                    <a:pt x="126" y="82"/>
                    <a:pt x="126" y="82"/>
                    <a:pt x="126" y="82"/>
                  </a:cubicBezTo>
                  <a:cubicBezTo>
                    <a:pt x="126" y="82"/>
                    <a:pt x="126" y="82"/>
                    <a:pt x="126" y="82"/>
                  </a:cubicBezTo>
                  <a:cubicBezTo>
                    <a:pt x="125" y="82"/>
                    <a:pt x="125" y="82"/>
                    <a:pt x="124" y="82"/>
                  </a:cubicBezTo>
                  <a:cubicBezTo>
                    <a:pt x="124" y="82"/>
                    <a:pt x="124" y="82"/>
                    <a:pt x="124" y="82"/>
                  </a:cubicBezTo>
                  <a:cubicBezTo>
                    <a:pt x="122" y="82"/>
                    <a:pt x="120" y="82"/>
                    <a:pt x="117" y="82"/>
                  </a:cubicBezTo>
                  <a:cubicBezTo>
                    <a:pt x="111" y="82"/>
                    <a:pt x="106" y="83"/>
                    <a:pt x="106" y="90"/>
                  </a:cubicBezTo>
                  <a:cubicBezTo>
                    <a:pt x="106" y="91"/>
                    <a:pt x="105" y="92"/>
                    <a:pt x="104" y="93"/>
                  </a:cubicBezTo>
                  <a:cubicBezTo>
                    <a:pt x="104" y="93"/>
                    <a:pt x="104" y="93"/>
                    <a:pt x="104" y="93"/>
                  </a:cubicBezTo>
                  <a:cubicBezTo>
                    <a:pt x="103" y="93"/>
                    <a:pt x="102" y="93"/>
                    <a:pt x="101" y="93"/>
                  </a:cubicBezTo>
                  <a:cubicBezTo>
                    <a:pt x="101" y="93"/>
                    <a:pt x="100" y="93"/>
                    <a:pt x="99" y="93"/>
                  </a:cubicBezTo>
                  <a:cubicBezTo>
                    <a:pt x="97" y="92"/>
                    <a:pt x="95" y="91"/>
                    <a:pt x="93" y="88"/>
                  </a:cubicBezTo>
                  <a:cubicBezTo>
                    <a:pt x="93" y="87"/>
                    <a:pt x="93" y="87"/>
                    <a:pt x="93" y="87"/>
                  </a:cubicBezTo>
                  <a:cubicBezTo>
                    <a:pt x="85" y="84"/>
                    <a:pt x="83" y="83"/>
                    <a:pt x="82" y="82"/>
                  </a:cubicBezTo>
                  <a:cubicBezTo>
                    <a:pt x="80" y="82"/>
                    <a:pt x="80" y="82"/>
                    <a:pt x="78" y="81"/>
                  </a:cubicBezTo>
                  <a:cubicBezTo>
                    <a:pt x="77" y="81"/>
                    <a:pt x="77" y="81"/>
                    <a:pt x="77" y="81"/>
                  </a:cubicBezTo>
                  <a:cubicBezTo>
                    <a:pt x="73" y="81"/>
                    <a:pt x="69" y="82"/>
                    <a:pt x="65" y="84"/>
                  </a:cubicBezTo>
                  <a:cubicBezTo>
                    <a:pt x="62" y="86"/>
                    <a:pt x="59" y="90"/>
                    <a:pt x="59" y="96"/>
                  </a:cubicBezTo>
                  <a:cubicBezTo>
                    <a:pt x="57" y="102"/>
                    <a:pt x="56" y="108"/>
                    <a:pt x="56" y="107"/>
                  </a:cubicBezTo>
                  <a:cubicBezTo>
                    <a:pt x="55" y="105"/>
                    <a:pt x="55" y="97"/>
                    <a:pt x="57" y="81"/>
                  </a:cubicBezTo>
                  <a:cubicBezTo>
                    <a:pt x="57" y="81"/>
                    <a:pt x="57" y="81"/>
                    <a:pt x="57" y="81"/>
                  </a:cubicBezTo>
                  <a:cubicBezTo>
                    <a:pt x="56" y="78"/>
                    <a:pt x="56" y="76"/>
                    <a:pt x="55" y="74"/>
                  </a:cubicBezTo>
                  <a:cubicBezTo>
                    <a:pt x="54" y="69"/>
                    <a:pt x="54" y="66"/>
                    <a:pt x="52" y="66"/>
                  </a:cubicBezTo>
                  <a:cubicBezTo>
                    <a:pt x="52" y="66"/>
                    <a:pt x="52" y="66"/>
                    <a:pt x="52" y="66"/>
                  </a:cubicBezTo>
                  <a:cubicBezTo>
                    <a:pt x="50" y="66"/>
                    <a:pt x="49" y="70"/>
                    <a:pt x="47" y="80"/>
                  </a:cubicBezTo>
                  <a:cubicBezTo>
                    <a:pt x="43" y="82"/>
                    <a:pt x="40" y="83"/>
                    <a:pt x="36" y="83"/>
                  </a:cubicBezTo>
                  <a:cubicBezTo>
                    <a:pt x="32" y="83"/>
                    <a:pt x="28" y="82"/>
                    <a:pt x="25" y="80"/>
                  </a:cubicBezTo>
                  <a:close/>
                  <a:moveTo>
                    <a:pt x="357" y="63"/>
                  </a:moveTo>
                  <a:cubicBezTo>
                    <a:pt x="358" y="63"/>
                    <a:pt x="358" y="62"/>
                    <a:pt x="358" y="62"/>
                  </a:cubicBezTo>
                  <a:cubicBezTo>
                    <a:pt x="358" y="62"/>
                    <a:pt x="358" y="62"/>
                    <a:pt x="358" y="62"/>
                  </a:cubicBezTo>
                  <a:cubicBezTo>
                    <a:pt x="357" y="62"/>
                    <a:pt x="357" y="63"/>
                    <a:pt x="357"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35" name="图片 34" descr="11"/>
          <p:cNvPicPr>
            <a:picLocks noChangeAspect="1"/>
          </p:cNvPicPr>
          <p:nvPr userDrawn="1"/>
        </p:nvPicPr>
        <p:blipFill>
          <a:blip r:embed="rId3"/>
          <a:stretch>
            <a:fillRect/>
          </a:stretch>
        </p:blipFill>
        <p:spPr>
          <a:xfrm>
            <a:off x="6571065" y="-739801"/>
            <a:ext cx="8046301" cy="3520256"/>
          </a:xfrm>
          <a:prstGeom prst="rect">
            <a:avLst/>
          </a:prstGeom>
        </p:spPr>
      </p:pic>
      <p:pic>
        <p:nvPicPr>
          <p:cNvPr id="9" name="图片 8" descr="852"/>
          <p:cNvPicPr>
            <a:picLocks noChangeAspect="1"/>
          </p:cNvPicPr>
          <p:nvPr userDrawn="1"/>
        </p:nvPicPr>
        <p:blipFill>
          <a:blip r:embed="rId4"/>
          <a:stretch>
            <a:fillRect/>
          </a:stretch>
        </p:blipFill>
        <p:spPr>
          <a:xfrm>
            <a:off x="9585113" y="4289213"/>
            <a:ext cx="1308100" cy="11861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1000" fill="hold"/>
                                        <p:tgtEl>
                                          <p:spTgt spid="35"/>
                                        </p:tgtEl>
                                        <p:attrNameLst>
                                          <p:attrName>ppt_w</p:attrName>
                                        </p:attrNameLst>
                                      </p:cBhvr>
                                      <p:tavLst>
                                        <p:tav tm="0">
                                          <p:val>
                                            <p:strVal val="#ppt_w+.3"/>
                                          </p:val>
                                        </p:tav>
                                        <p:tav tm="100000">
                                          <p:val>
                                            <p:strVal val="#ppt_w"/>
                                          </p:val>
                                        </p:tav>
                                      </p:tavLst>
                                    </p:anim>
                                    <p:anim calcmode="lin" valueType="num">
                                      <p:cBhvr>
                                        <p:cTn id="8" dur="1000" fill="hold"/>
                                        <p:tgtEl>
                                          <p:spTgt spid="35"/>
                                        </p:tgtEl>
                                        <p:attrNameLst>
                                          <p:attrName>ppt_h</p:attrName>
                                        </p:attrNameLst>
                                      </p:cBhvr>
                                      <p:tavLst>
                                        <p:tav tm="0">
                                          <p:val>
                                            <p:strVal val="#ppt_h"/>
                                          </p:val>
                                        </p:tav>
                                        <p:tav tm="100000">
                                          <p:val>
                                            <p:strVal val="#ppt_h"/>
                                          </p:val>
                                        </p:tav>
                                      </p:tavLst>
                                    </p:anim>
                                    <p:animEffect transition="in" filter="fade">
                                      <p:cBhvr>
                                        <p:cTn id="9" dur="1000"/>
                                        <p:tgtEl>
                                          <p:spTgt spid="35"/>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par>
                                <p:cTn id="22" presetID="53" presetClass="entr" presetSubtype="16" fill="hold" nodeType="with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p:cTn id="24" dur="500" fill="hold"/>
                                        <p:tgtEl>
                                          <p:spTgt spid="42"/>
                                        </p:tgtEl>
                                        <p:attrNameLst>
                                          <p:attrName>ppt_w</p:attrName>
                                        </p:attrNameLst>
                                      </p:cBhvr>
                                      <p:tavLst>
                                        <p:tav tm="0">
                                          <p:val>
                                            <p:fltVal val="0"/>
                                          </p:val>
                                        </p:tav>
                                        <p:tav tm="100000">
                                          <p:val>
                                            <p:strVal val="#ppt_w"/>
                                          </p:val>
                                        </p:tav>
                                      </p:tavLst>
                                    </p:anim>
                                    <p:anim calcmode="lin" valueType="num">
                                      <p:cBhvr>
                                        <p:cTn id="25" dur="500" fill="hold"/>
                                        <p:tgtEl>
                                          <p:spTgt spid="42"/>
                                        </p:tgtEl>
                                        <p:attrNameLst>
                                          <p:attrName>ppt_h</p:attrName>
                                        </p:attrNameLst>
                                      </p:cBhvr>
                                      <p:tavLst>
                                        <p:tav tm="0">
                                          <p:val>
                                            <p:fltVal val="0"/>
                                          </p:val>
                                        </p:tav>
                                        <p:tav tm="100000">
                                          <p:val>
                                            <p:strVal val="#ppt_h"/>
                                          </p:val>
                                        </p:tav>
                                      </p:tavLst>
                                    </p:anim>
                                    <p:animEffect transition="in" filter="fade">
                                      <p:cBhvr>
                                        <p:cTn id="26" dur="500"/>
                                        <p:tgtEl>
                                          <p:spTgt spid="42"/>
                                        </p:tgtEl>
                                      </p:cBhvr>
                                    </p:animEffect>
                                  </p:childTnLst>
                                </p:cTn>
                              </p:par>
                              <p:par>
                                <p:cTn id="27" presetID="53" presetClass="entr" presetSubtype="16"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Effect transition="in" filter="fade">
                                      <p:cBhvr>
                                        <p:cTn id="31" dur="500"/>
                                        <p:tgtEl>
                                          <p:spTgt spid="45"/>
                                        </p:tgtEl>
                                      </p:cBhvr>
                                    </p:animEffect>
                                  </p:childTnLst>
                                </p:cTn>
                              </p:par>
                              <p:par>
                                <p:cTn id="32" presetID="53" presetClass="entr" presetSubtype="16"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par>
                                <p:cTn id="37" presetID="53" presetClass="entr" presetSubtype="16"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p:cTn id="39" dur="500" fill="hold"/>
                                        <p:tgtEl>
                                          <p:spTgt spid="53"/>
                                        </p:tgtEl>
                                        <p:attrNameLst>
                                          <p:attrName>ppt_w</p:attrName>
                                        </p:attrNameLst>
                                      </p:cBhvr>
                                      <p:tavLst>
                                        <p:tav tm="0">
                                          <p:val>
                                            <p:fltVal val="0"/>
                                          </p:val>
                                        </p:tav>
                                        <p:tav tm="100000">
                                          <p:val>
                                            <p:strVal val="#ppt_w"/>
                                          </p:val>
                                        </p:tav>
                                      </p:tavLst>
                                    </p:anim>
                                    <p:anim calcmode="lin" valueType="num">
                                      <p:cBhvr>
                                        <p:cTn id="40" dur="500" fill="hold"/>
                                        <p:tgtEl>
                                          <p:spTgt spid="53"/>
                                        </p:tgtEl>
                                        <p:attrNameLst>
                                          <p:attrName>ppt_h</p:attrName>
                                        </p:attrNameLst>
                                      </p:cBhvr>
                                      <p:tavLst>
                                        <p:tav tm="0">
                                          <p:val>
                                            <p:fltVal val="0"/>
                                          </p:val>
                                        </p:tav>
                                        <p:tav tm="100000">
                                          <p:val>
                                            <p:strVal val="#ppt_h"/>
                                          </p:val>
                                        </p:tav>
                                      </p:tavLst>
                                    </p:anim>
                                    <p:animEffect transition="in" filter="fade">
                                      <p:cBhvr>
                                        <p:cTn id="41" dur="500"/>
                                        <p:tgtEl>
                                          <p:spTgt spid="53"/>
                                        </p:tgtEl>
                                      </p:cBhvr>
                                    </p:animEffect>
                                  </p:childTnLst>
                                </p:cTn>
                              </p:par>
                            </p:childTnLst>
                          </p:cTn>
                        </p:par>
                        <p:par>
                          <p:cTn id="42" fill="hold">
                            <p:stCondLst>
                              <p:cond delay="2500"/>
                            </p:stCondLst>
                            <p:childTnLst>
                              <p:par>
                                <p:cTn id="43" presetID="17" presetClass="entr" presetSubtype="10"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89"/>
            <a:ext cx="10515600" cy="1325795"/>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1186775" y="1778749"/>
            <a:ext cx="4873575" cy="824056"/>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835" indent="0">
              <a:buNone/>
              <a:defRPr sz="1800"/>
            </a:lvl7pPr>
            <a:lvl8pPr marL="3201035" indent="0">
              <a:buNone/>
              <a:defRPr sz="1800"/>
            </a:lvl8pPr>
            <a:lvl9pPr marL="3658235" indent="0">
              <a:buNone/>
              <a:defRPr sz="18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1186775" y="2665845"/>
            <a:ext cx="4873575" cy="352490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256939" y="1778749"/>
            <a:ext cx="4897576" cy="824056"/>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835" indent="0">
              <a:buNone/>
              <a:defRPr sz="1800"/>
            </a:lvl7pPr>
            <a:lvl8pPr marL="3201035" indent="0">
              <a:buNone/>
              <a:defRPr sz="1800"/>
            </a:lvl8pPr>
            <a:lvl9pPr marL="3658235" indent="0">
              <a:buNone/>
              <a:defRPr sz="18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256939" y="2665845"/>
            <a:ext cx="4897576" cy="352490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pic>
        <p:nvPicPr>
          <p:cNvPr id="7" name="图片 6" descr="阿发是否"/>
          <p:cNvPicPr/>
          <p:nvPr userDrawn="1">
            <p:custDataLst>
              <p:tags r:id="rId2"/>
            </p:custDataLst>
          </p:nvPr>
        </p:nvPicPr>
        <p:blipFill>
          <a:blip r:embed="rId3"/>
          <a:stretch>
            <a:fillRect/>
          </a:stretch>
        </p:blipFill>
        <p:spPr>
          <a:xfrm>
            <a:off x="631199" y="1326811"/>
            <a:ext cx="10935955" cy="4210731"/>
          </a:xfrm>
          <a:prstGeom prst="rect">
            <a:avLst/>
          </a:prstGeom>
        </p:spPr>
      </p:pic>
      <p:pic>
        <p:nvPicPr>
          <p:cNvPr id="8" name="图片 7" descr="水果蛋糕"/>
          <p:cNvPicPr/>
          <p:nvPr userDrawn="1">
            <p:custDataLst>
              <p:tags r:id="rId4"/>
            </p:custDataLst>
          </p:nvPr>
        </p:nvPicPr>
        <p:blipFill>
          <a:blip r:embed="rId5"/>
          <a:srcRect t="-693" b="-923"/>
          <a:stretch>
            <a:fillRect/>
          </a:stretch>
        </p:blipFill>
        <p:spPr>
          <a:xfrm>
            <a:off x="1536700" y="2025897"/>
            <a:ext cx="2687507" cy="2812556"/>
          </a:xfrm>
          <a:prstGeom prst="rect">
            <a:avLst/>
          </a:prstGeom>
        </p:spPr>
      </p:pic>
      <p:sp>
        <p:nvSpPr>
          <p:cNvPr id="9" name="标题 8"/>
          <p:cNvSpPr>
            <a:spLocks noGrp="1"/>
          </p:cNvSpPr>
          <p:nvPr>
            <p:ph type="title"/>
          </p:nvPr>
        </p:nvSpPr>
        <p:spPr>
          <a:xfrm>
            <a:off x="5181600" y="1765300"/>
            <a:ext cx="5605780" cy="1600200"/>
          </a:xfrm>
        </p:spPr>
        <p:txBody>
          <a:bodyPr anchor="b"/>
          <a:lstStyle>
            <a:lvl1pPr algn="ctr">
              <a:defRPr sz="3200" b="1">
                <a:solidFill>
                  <a:schemeClr val="bg1"/>
                </a:solidFill>
                <a:latin typeface="Microsoft YaHei Bold" panose="020B0503020204020204" charset="-122"/>
                <a:ea typeface="Microsoft YaHei Bold" panose="020B0503020204020204" charset="-122"/>
              </a:defRPr>
            </a:lvl1pPr>
          </a:lstStyle>
          <a:p>
            <a:r>
              <a:rPr lang="zh-CN" altLang="en-US"/>
              <a:t>单击此处编辑母版标题样式</a:t>
            </a:r>
            <a:endParaRPr lang="zh-CN" altLang="en-US"/>
          </a:p>
        </p:txBody>
      </p:sp>
      <p:sp>
        <p:nvSpPr>
          <p:cNvPr id="10" name="文本占位符 9"/>
          <p:cNvSpPr>
            <a:spLocks noGrp="1"/>
          </p:cNvSpPr>
          <p:nvPr>
            <p:ph type="body" sz="half" idx="2"/>
          </p:nvPr>
        </p:nvSpPr>
        <p:spPr>
          <a:xfrm>
            <a:off x="5181600" y="3365500"/>
            <a:ext cx="5605780" cy="1917700"/>
          </a:xfrm>
        </p:spPr>
        <p:txBody>
          <a:bodyPr/>
          <a:lstStyle>
            <a:lvl1pPr marL="0" indent="0" algn="ctr">
              <a:buNone/>
              <a:defRPr sz="2000">
                <a:solidFill>
                  <a:schemeClr val="bg1"/>
                </a:solidFill>
                <a:latin typeface="Microsoft YaHei Regular" panose="020B0503020204020204" charset="-122"/>
                <a:ea typeface="Microsoft YaHei Regular" panose="020B0503020204020204" charset="-122"/>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835" indent="0">
              <a:buNone/>
              <a:defRPr sz="1400"/>
            </a:lvl7pPr>
            <a:lvl8pPr marL="3201035" indent="0">
              <a:buNone/>
              <a:defRPr sz="1400"/>
            </a:lvl8pPr>
            <a:lvl9pPr marL="3658235"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80"/>
            <a:ext cx="4165349" cy="160048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457281"/>
            <a:ext cx="6172200" cy="54047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835" indent="0">
              <a:buNone/>
              <a:defRPr sz="2000"/>
            </a:lvl7pPr>
            <a:lvl8pPr marL="3201035" indent="0">
              <a:buNone/>
              <a:defRPr sz="2000"/>
            </a:lvl8pPr>
            <a:lvl9pPr marL="3658235" indent="0">
              <a:buNone/>
              <a:defRPr sz="2000"/>
            </a:lvl9pPr>
          </a:lstStyle>
          <a:p>
            <a:endParaRPr lang="zh-CN" altLang="en-US"/>
          </a:p>
        </p:txBody>
      </p:sp>
      <p:sp>
        <p:nvSpPr>
          <p:cNvPr id="4" name="文本占位符 3"/>
          <p:cNvSpPr>
            <a:spLocks noGrp="1"/>
          </p:cNvSpPr>
          <p:nvPr>
            <p:ph type="body" sz="half" idx="2"/>
          </p:nvPr>
        </p:nvSpPr>
        <p:spPr>
          <a:xfrm>
            <a:off x="839788" y="2057760"/>
            <a:ext cx="4165349" cy="3812255"/>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835" indent="0">
              <a:buNone/>
              <a:defRPr sz="1400"/>
            </a:lvl7pPr>
            <a:lvl8pPr marL="3201035" indent="0">
              <a:buNone/>
              <a:defRPr sz="1400"/>
            </a:lvl8pPr>
            <a:lvl9pPr marL="3658235" indent="0">
              <a:buNone/>
              <a:defRPr sz="14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89"/>
            <a:ext cx="10515600" cy="1325795"/>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944"/>
            <a:ext cx="10515600" cy="43521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7463"/>
            <a:ext cx="2743200" cy="365189"/>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7463"/>
            <a:ext cx="4114800" cy="36518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7463"/>
            <a:ext cx="2743200" cy="365189"/>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14.xml"/><Relationship Id="rId7" Type="http://schemas.openxmlformats.org/officeDocument/2006/relationships/tags" Target="../tags/tag13.xml"/><Relationship Id="rId6" Type="http://schemas.openxmlformats.org/officeDocument/2006/relationships/tags" Target="../tags/tag12.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2" Type="http://schemas.openxmlformats.org/officeDocument/2006/relationships/notesSlide" Target="../notesSlides/notesSlide12.xml"/><Relationship Id="rId11" Type="http://schemas.openxmlformats.org/officeDocument/2006/relationships/slideLayout" Target="../slideLayouts/slideLayout8.xml"/><Relationship Id="rId10" Type="http://schemas.openxmlformats.org/officeDocument/2006/relationships/tags" Target="../tags/tag15.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23.xml"/><Relationship Id="rId7" Type="http://schemas.openxmlformats.org/officeDocument/2006/relationships/tags" Target="../tags/tag22.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2" Type="http://schemas.openxmlformats.org/officeDocument/2006/relationships/notesSlide" Target="../notesSlides/notesSlide13.xml"/><Relationship Id="rId11" Type="http://schemas.openxmlformats.org/officeDocument/2006/relationships/slideLayout" Target="../slideLayouts/slideLayout8.xml"/><Relationship Id="rId10" Type="http://schemas.openxmlformats.org/officeDocument/2006/relationships/tags" Target="../tags/tag2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notesSlide" Target="../notesSlides/notesSlide14.xml"/><Relationship Id="rId11" Type="http://schemas.openxmlformats.org/officeDocument/2006/relationships/slideLayout" Target="../slideLayouts/slideLayout8.xml"/><Relationship Id="rId10" Type="http://schemas.openxmlformats.org/officeDocument/2006/relationships/tags" Target="../tags/tag33.xml"/><Relationship Id="rId1" Type="http://schemas.openxmlformats.org/officeDocument/2006/relationships/tags" Target="../tags/tag25.xml"/></Relationships>
</file>

<file path=ppt/slides/_rels/slide17.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2" Type="http://schemas.openxmlformats.org/officeDocument/2006/relationships/notesSlide" Target="../notesSlides/notesSlide15.xml"/><Relationship Id="rId11" Type="http://schemas.openxmlformats.org/officeDocument/2006/relationships/slideLayout" Target="../slideLayouts/slideLayout8.xml"/><Relationship Id="rId10" Type="http://schemas.openxmlformats.org/officeDocument/2006/relationships/tags" Target="../tags/tag42.xml"/><Relationship Id="rId1" Type="http://schemas.openxmlformats.org/officeDocument/2006/relationships/tags" Target="../tags/tag34.xml"/></Relationships>
</file>

<file path=ppt/slides/_rels/slide18.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50.xml"/><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2" Type="http://schemas.openxmlformats.org/officeDocument/2006/relationships/notesSlide" Target="../notesSlides/notesSlide16.xml"/><Relationship Id="rId11" Type="http://schemas.openxmlformats.org/officeDocument/2006/relationships/slideLayout" Target="../slideLayouts/slideLayout8.xml"/><Relationship Id="rId10" Type="http://schemas.openxmlformats.org/officeDocument/2006/relationships/tags" Target="../tags/tag51.xml"/><Relationship Id="rId1" Type="http://schemas.openxmlformats.org/officeDocument/2006/relationships/tags" Target="../tags/tag43.xml"/></Relationships>
</file>

<file path=ppt/slides/_rels/slide19.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tags" Target="../tags/tag54.xml"/><Relationship Id="rId2" Type="http://schemas.openxmlformats.org/officeDocument/2006/relationships/tags" Target="../tags/tag53.xml"/><Relationship Id="rId12" Type="http://schemas.openxmlformats.org/officeDocument/2006/relationships/notesSlide" Target="../notesSlides/notesSlide17.xml"/><Relationship Id="rId11" Type="http://schemas.openxmlformats.org/officeDocument/2006/relationships/slideLayout" Target="../slideLayouts/slideLayout8.xml"/><Relationship Id="rId10" Type="http://schemas.openxmlformats.org/officeDocument/2006/relationships/tags" Target="../tags/tag60.xml"/><Relationship Id="rId1" Type="http://schemas.openxmlformats.org/officeDocument/2006/relationships/tags" Target="../tags/tag5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tags" Target="../tags/tag68.xml"/><Relationship Id="rId7" Type="http://schemas.openxmlformats.org/officeDocument/2006/relationships/tags" Target="../tags/tag67.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3" Type="http://schemas.openxmlformats.org/officeDocument/2006/relationships/tags" Target="../tags/tag63.xml"/><Relationship Id="rId2" Type="http://schemas.openxmlformats.org/officeDocument/2006/relationships/tags" Target="../tags/tag62.xml"/><Relationship Id="rId12" Type="http://schemas.openxmlformats.org/officeDocument/2006/relationships/notesSlide" Target="../notesSlides/notesSlide18.xml"/><Relationship Id="rId11" Type="http://schemas.openxmlformats.org/officeDocument/2006/relationships/slideLayout" Target="../slideLayouts/slideLayout8.xml"/><Relationship Id="rId10" Type="http://schemas.openxmlformats.org/officeDocument/2006/relationships/tags" Target="../tags/tag69.xml"/><Relationship Id="rId1" Type="http://schemas.openxmlformats.org/officeDocument/2006/relationships/tags" Target="../tags/tag6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1.xml"/><Relationship Id="rId1" Type="http://schemas.openxmlformats.org/officeDocument/2006/relationships/tags" Target="../tags/tag7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73.xml"/><Relationship Id="rId1" Type="http://schemas.openxmlformats.org/officeDocument/2006/relationships/tags" Target="../tags/tag7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100197" y="2644538"/>
            <a:ext cx="4703792" cy="1568450"/>
          </a:xfrm>
          <a:prstGeom prst="rect">
            <a:avLst/>
          </a:prstGeom>
          <a:noFill/>
        </p:spPr>
        <p:txBody>
          <a:bodyPr wrap="square" rtlCol="0">
            <a:spAutoFit/>
          </a:bodyPr>
          <a:lstStyle/>
          <a:p>
            <a:pPr algn="ctr"/>
            <a:r>
              <a:rPr lang="zh-CN" altLang="en-US" sz="6000" dirty="0">
                <a:solidFill>
                  <a:srgbClr val="FF7F7F"/>
                </a:solidFill>
                <a:effectLst>
                  <a:outerShdw blurRad="38100" dist="38100" dir="2700000" algn="tl">
                    <a:srgbClr val="000000">
                      <a:alpha val="43137"/>
                    </a:srgbClr>
                  </a:outerShdw>
                </a:effectLst>
                <a:latin typeface="方正大标宋简体" panose="02000000000000000000" charset="-122"/>
                <a:ea typeface="方正大标宋简体" panose="02000000000000000000" charset="-122"/>
              </a:rPr>
              <a:t>儿科护理</a:t>
            </a:r>
            <a:endParaRPr lang="zh-CN" altLang="en-US" sz="4950" dirty="0">
              <a:solidFill>
                <a:srgbClr val="FF7F7F"/>
              </a:solidFill>
              <a:effectLst>
                <a:outerShdw blurRad="38100" dist="38100" dir="2700000" algn="tl">
                  <a:srgbClr val="000000">
                    <a:alpha val="43137"/>
                  </a:srgbClr>
                </a:outerShdw>
              </a:effectLst>
              <a:latin typeface="方正大标宋简体" panose="02000000000000000000" charset="-122"/>
              <a:ea typeface="方正大标宋简体" panose="02000000000000000000" charset="-122"/>
            </a:endParaRPr>
          </a:p>
          <a:p>
            <a:pPr algn="ctr"/>
            <a:r>
              <a:rPr lang="zh-CN" altLang="en-US" sz="3600" dirty="0">
                <a:solidFill>
                  <a:srgbClr val="FF7F7F"/>
                </a:solidFill>
                <a:effectLst>
                  <a:outerShdw blurRad="38100" dist="38100" dir="2700000" algn="tl">
                    <a:srgbClr val="000000">
                      <a:alpha val="43137"/>
                    </a:srgbClr>
                  </a:outerShdw>
                </a:effectLst>
                <a:latin typeface="方正大标宋简体" panose="02000000000000000000" charset="-122"/>
                <a:ea typeface="方正大标宋简体" panose="02000000000000000000" charset="-122"/>
              </a:rPr>
              <a:t>（第三版）</a:t>
            </a:r>
            <a:endParaRPr lang="zh-CN" altLang="en-US" sz="3600" dirty="0">
              <a:solidFill>
                <a:srgbClr val="FF7F7F"/>
              </a:solidFill>
              <a:effectLst>
                <a:outerShdw blurRad="38100" dist="38100" dir="2700000" algn="tl">
                  <a:srgbClr val="000000">
                    <a:alpha val="43137"/>
                  </a:srgbClr>
                </a:outerShdw>
              </a:effectLst>
              <a:latin typeface="方正大标宋简体" panose="02000000000000000000" charset="-122"/>
              <a:ea typeface="方正大标宋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p14:dur="9">
        <p:comb/>
      </p:transition>
    </mc:Choice>
    <mc:Fallback>
      <p:transition>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7470" y="2218055"/>
            <a:ext cx="9360000" cy="1753235"/>
          </a:xfrm>
          <a:prstGeom prst="rect">
            <a:avLst/>
          </a:prstGeom>
        </p:spPr>
        <p:txBody>
          <a:bodyPr wrap="square">
            <a:spAutoFit/>
          </a:bodyPr>
          <a:lstStyle/>
          <a:p>
            <a:pPr indent="457200" algn="just" fontAlgn="auto">
              <a:lnSpc>
                <a:spcPct val="150000"/>
              </a:lnSpc>
              <a:spcAft>
                <a:spcPts val="0"/>
              </a:spcAft>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sym typeface="+mn-ea"/>
              </a:rPr>
              <a:t>儿科护理研究范围广泛，一切涉及小儿各年龄时期健康和卫生的问题都属于儿科护理研究的范围。儿科护理服务的对象，国家有明确的规定，是从出生至满 14 周岁的小儿。儿科护理研究的内容包括正常小儿身心两方面的保健、小儿疾病的预防及护理，并与儿童心理学、社会学、教育学等多门学科有着广泛联系。因此，多学科的协作是儿科护理发展的必然趋势。</a:t>
            </a:r>
            <a:endParaRPr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196340" y="1452245"/>
            <a:ext cx="7062470"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sym typeface="+mn-ea"/>
              </a:rPr>
              <a:t>（三）儿科护理服务对象</a:t>
            </a:r>
            <a:endParaRPr lang="zh-CN" altLang="en-US" sz="2000" b="1">
              <a:solidFill>
                <a:srgbClr val="FF7F7F"/>
              </a:solidFill>
              <a:latin typeface="微软雅黑" panose="020B0503020204020204" charset="-122"/>
              <a:ea typeface="微软雅黑" panose="020B0503020204020204" charset="-122"/>
            </a:endParaRPr>
          </a:p>
        </p:txBody>
      </p:sp>
      <p:grpSp>
        <p:nvGrpSpPr>
          <p:cNvPr id="9" name="组合 8"/>
          <p:cNvGrpSpPr/>
          <p:nvPr/>
        </p:nvGrpSpPr>
        <p:grpSpPr>
          <a:xfrm>
            <a:off x="296545" y="259715"/>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一、概念、任务和服务对象</a:t>
              </a:r>
              <a:endParaRPr lang="zh-CN" altLang="en-US" sz="2400" b="0">
                <a:solidFill>
                  <a:srgbClr val="FF7F7F"/>
                </a:solidFill>
                <a:latin typeface="微软雅黑" panose="020B0503020204020204" charset="-122"/>
                <a:ea typeface="微软雅黑" panose="020B0503020204020204" charset="-122"/>
              </a:endParaRPr>
            </a:p>
          </p:txBody>
        </p:sp>
        <p:grpSp>
          <p:nvGrpSpPr>
            <p:cNvPr id="6" name="组合 5"/>
            <p:cNvGrpSpPr/>
            <p:nvPr/>
          </p:nvGrpSpPr>
          <p:grpSpPr>
            <a:xfrm>
              <a:off x="467" y="494"/>
              <a:ext cx="1416" cy="680"/>
              <a:chOff x="467" y="579"/>
              <a:chExt cx="1416" cy="680"/>
            </a:xfrm>
          </p:grpSpPr>
          <p:sp>
            <p:nvSpPr>
              <p:cNvPr id="7" name="对角圆角矩形 6"/>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8" name="图片 7"/>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6005" y="1165860"/>
            <a:ext cx="10080000" cy="5281295"/>
          </a:xfrm>
          <a:prstGeom prst="rect">
            <a:avLst/>
          </a:prstGeom>
        </p:spPr>
        <p:txBody>
          <a:bodyPr wrap="square">
            <a:spAutoFit/>
          </a:bodyPr>
          <a:lstStyle/>
          <a:p>
            <a:pPr indent="457200" algn="just" fontAlgn="auto">
              <a:lnSpc>
                <a:spcPct val="130000"/>
              </a:lnSpc>
              <a:spcBef>
                <a:spcPts val="0"/>
              </a:spcBef>
              <a:spcAft>
                <a:spcPts val="600"/>
              </a:spcAft>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rPr>
              <a:t>我国传统医学在小儿疾病的防治与护理方面有丰富的经验。从祖国医学发展史和丰富的医学典籍及历代名医传记中，经常可见到有关小儿保健、疾病预防等方面的记载，如我国现存最早的医学经典著作《黄帝内经》中对儿科病症已有记录；唐代杰出医学家孙思邈所著的《备急千金要方》《千金翼方》中，比较系统地解释了小儿的发育过程，提出了小儿喂养和清洁等方面的护理原则。</a:t>
            </a:r>
            <a:endParaRPr dirty="0">
              <a:solidFill>
                <a:schemeClr val="tx1">
                  <a:lumMod val="50000"/>
                  <a:lumOff val="50000"/>
                </a:schemeClr>
              </a:solidFill>
              <a:latin typeface="微软雅黑" panose="020B0503020204020204" charset="-122"/>
              <a:ea typeface="微软雅黑" panose="020B0503020204020204" charset="-122"/>
              <a:cs typeface="+mn-ea"/>
            </a:endParaRPr>
          </a:p>
          <a:p>
            <a:pPr indent="457200" algn="just" fontAlgn="auto">
              <a:lnSpc>
                <a:spcPct val="130000"/>
              </a:lnSpc>
              <a:spcBef>
                <a:spcPts val="0"/>
              </a:spcBef>
              <a:spcAft>
                <a:spcPts val="600"/>
              </a:spcAft>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rPr>
              <a:t>19 世纪下半叶，西方医学传入并逐渐在我国发展。各国传教士在我国开办了教会医院并附设护士学校及妇孺学校，设立有产科、儿科门诊及病房。当时的儿科护理工作局限于住院患儿的生活照顾和治疗护理上。</a:t>
            </a:r>
            <a:endParaRPr dirty="0">
              <a:solidFill>
                <a:schemeClr val="tx1">
                  <a:lumMod val="50000"/>
                  <a:lumOff val="50000"/>
                </a:schemeClr>
              </a:solidFill>
              <a:latin typeface="微软雅黑" panose="020B0503020204020204" charset="-122"/>
              <a:ea typeface="微软雅黑" panose="020B0503020204020204" charset="-122"/>
              <a:cs typeface="+mn-ea"/>
            </a:endParaRPr>
          </a:p>
          <a:p>
            <a:pPr indent="457200" algn="just" fontAlgn="auto">
              <a:lnSpc>
                <a:spcPct val="130000"/>
              </a:lnSpc>
              <a:spcBef>
                <a:spcPts val="0"/>
              </a:spcBef>
              <a:spcAft>
                <a:spcPts val="600"/>
              </a:spcAft>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rPr>
              <a:t>中华人民共和国成立以后，党和政府对小儿健康十分重视，历届宪法都特别提出了保护母亲和儿童的条款。儿科护理工作不断发展，从推广新法接生、实行计划免疫、建立各级儿童医疗保健机构、提倡科学育儿，直至形成和发展了围生医学、儿科监护中心（PICU）、新生儿监护中心（NICU）等方面的护理，进一步提高了儿科护理质量。儿科护理范围有了很大的扩展，护理水平也有了很大的提高。小儿传染病发病率大幅度下降，小儿常见病、多发病的发病率、病死率亦迅速降低，小儿体质普遍增强。</a:t>
            </a:r>
            <a:endParaRPr dirty="0">
              <a:solidFill>
                <a:schemeClr val="tx1">
                  <a:lumMod val="50000"/>
                  <a:lumOff val="50000"/>
                </a:schemeClr>
              </a:solidFill>
              <a:latin typeface="微软雅黑" panose="020B0503020204020204" charset="-122"/>
              <a:ea typeface="微软雅黑" panose="020B0503020204020204" charset="-122"/>
              <a:cs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二、儿科护理的发展与趋势</a:t>
              </a:r>
              <a:endParaRPr lang="zh-CN" altLang="en-US" sz="2400" b="0">
                <a:solidFill>
                  <a:srgbClr val="FF7F7F"/>
                </a:solidFill>
                <a:latin typeface="微软雅黑" panose="020B0503020204020204" charset="-122"/>
                <a:ea typeface="微软雅黑" panose="020B0503020204020204" charset="-122"/>
              </a:endParaRPr>
            </a:p>
          </p:txBody>
        </p:sp>
        <p:grpSp>
          <p:nvGrpSpPr>
            <p:cNvPr id="6" name="组合 5"/>
            <p:cNvGrpSpPr/>
            <p:nvPr/>
          </p:nvGrpSpPr>
          <p:grpSpPr>
            <a:xfrm>
              <a:off x="467" y="494"/>
              <a:ext cx="1416" cy="680"/>
              <a:chOff x="467" y="579"/>
              <a:chExt cx="1416" cy="680"/>
            </a:xfrm>
          </p:grpSpPr>
          <p:sp>
            <p:nvSpPr>
              <p:cNvPr id="7" name="对角圆角矩形 6"/>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8" name="图片 7"/>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6005" y="1165860"/>
            <a:ext cx="10080000" cy="4124960"/>
          </a:xfrm>
          <a:prstGeom prst="rect">
            <a:avLst/>
          </a:prstGeom>
        </p:spPr>
        <p:txBody>
          <a:bodyPr wrap="square">
            <a:spAutoFit/>
          </a:bodyPr>
          <a:lstStyle/>
          <a:p>
            <a:pPr indent="457200" algn="just" fontAlgn="auto">
              <a:lnSpc>
                <a:spcPct val="130000"/>
              </a:lnSpc>
              <a:spcBef>
                <a:spcPts val="0"/>
              </a:spcBef>
              <a:spcAft>
                <a:spcPts val="600"/>
              </a:spcAft>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sym typeface="+mn-ea"/>
              </a:rPr>
              <a:t>随着医学模式向生物—心理—社会医学模式转变，儿科临床护理从单纯疾病护理发展为对患儿身心的整体护理；儿科护理工作从仅仅护理患儿发展为包括健康儿童的生长发育、健康维护、疾病预防和临床护理的综合性护理。儿科护士的服务范围从个人面向家庭、从医院面向社会、从治疗面向康复，更多地参与儿童防病保健工作。儿科护理学由原来的“儿科学”及“护理”逐渐形成一个应用性的独立学科。</a:t>
            </a:r>
            <a:endParaRPr dirty="0">
              <a:solidFill>
                <a:schemeClr val="tx1">
                  <a:lumMod val="50000"/>
                  <a:lumOff val="50000"/>
                </a:schemeClr>
              </a:solidFill>
              <a:latin typeface="微软雅黑" panose="020B0503020204020204" charset="-122"/>
              <a:ea typeface="微软雅黑" panose="020B0503020204020204" charset="-122"/>
              <a:cs typeface="+mn-ea"/>
            </a:endParaRPr>
          </a:p>
          <a:p>
            <a:pPr indent="457200" algn="just" fontAlgn="auto">
              <a:lnSpc>
                <a:spcPct val="130000"/>
              </a:lnSpc>
              <a:spcBef>
                <a:spcPts val="0"/>
              </a:spcBef>
              <a:spcAft>
                <a:spcPts val="600"/>
              </a:spcAft>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sym typeface="+mn-ea"/>
              </a:rPr>
              <a:t>儿童的身心健康问题越来越受到重视。1994 年 10 月中华人民共和国国家主席令第33 号公布《中华人民共和国母婴保健法》，自 1995 年 6 月 1 日起实施；2001 年国务院颁发了《中国儿童发展纲要（2001—2010 年）》，提出了改善儿童卫生保健服务、提高儿童健康水平的更明确要求。2011 年，国务院颁布了《中国儿童发展纲要（2011—2020年）》，从儿童健康、教育、法律保护和环境四个领域提出了儿童发展的主要目标和策略措施。在儿童健康保健方面提出了改善儿童卫生保健服务，提高儿童健康水平的明确要求。</a:t>
            </a:r>
            <a:endParaRPr dirty="0">
              <a:solidFill>
                <a:schemeClr val="tx1">
                  <a:lumMod val="50000"/>
                  <a:lumOff val="50000"/>
                </a:schemeClr>
              </a:solidFill>
              <a:latin typeface="微软雅黑" panose="020B0503020204020204" charset="-122"/>
              <a:ea typeface="微软雅黑" panose="020B0503020204020204" charset="-122"/>
              <a:cs typeface="+mn-ea"/>
            </a:endParaRPr>
          </a:p>
        </p:txBody>
      </p:sp>
      <p:grpSp>
        <p:nvGrpSpPr>
          <p:cNvPr id="3" name="组合 2"/>
          <p:cNvGrpSpPr/>
          <p:nvPr/>
        </p:nvGrpSpPr>
        <p:grpSpPr>
          <a:xfrm>
            <a:off x="296545" y="307340"/>
            <a:ext cx="11490325" cy="539750"/>
            <a:chOff x="467" y="409"/>
            <a:chExt cx="18095" cy="850"/>
          </a:xfrm>
        </p:grpSpPr>
        <p:sp>
          <p:nvSpPr>
            <p:cNvPr id="4" name="文本框 3"/>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二、儿科护理的发展与趋势</a:t>
              </a:r>
              <a:endParaRPr lang="zh-CN" altLang="en-US" sz="2400" b="0">
                <a:solidFill>
                  <a:srgbClr val="FF7F7F"/>
                </a:solidFill>
                <a:latin typeface="微软雅黑" panose="020B0503020204020204" charset="-122"/>
                <a:ea typeface="微软雅黑" panose="020B0503020204020204" charset="-122"/>
              </a:endParaRPr>
            </a:p>
          </p:txBody>
        </p:sp>
        <p:grpSp>
          <p:nvGrpSpPr>
            <p:cNvPr id="5" name="组合 4"/>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title"/>
            <p:custDataLst>
              <p:tags r:id="rId1"/>
            </p:custDataLst>
          </p:nvPr>
        </p:nvSpPr>
        <p:spPr>
          <a:xfrm>
            <a:off x="5908675" y="2181225"/>
            <a:ext cx="4204335" cy="1071880"/>
          </a:xfrm>
        </p:spPr>
        <p:txBody>
          <a:bodyPr/>
          <a:p>
            <a:r>
              <a:rPr lang="zh-CN" altLang="en-US" sz="2800" b="0">
                <a:solidFill>
                  <a:schemeClr val="lt1"/>
                </a:solidFill>
                <a:latin typeface="微软雅黑" panose="020B0503020204020204" charset="-122"/>
                <a:ea typeface="微软雅黑" panose="020B0503020204020204" charset="-122"/>
              </a:rPr>
              <a:t>任务</a:t>
            </a:r>
            <a:r>
              <a:rPr lang="zh-CN" altLang="en-US" sz="2800" b="0">
                <a:solidFill>
                  <a:schemeClr val="lt1"/>
                </a:solidFill>
                <a:latin typeface="微软雅黑" panose="020B0503020204020204" charset="-122"/>
                <a:ea typeface="微软雅黑" panose="020B0503020204020204" charset="-122"/>
              </a:rPr>
              <a:t>二</a:t>
            </a:r>
            <a:endParaRPr lang="zh-CN" altLang="en-US" sz="2800" b="0">
              <a:solidFill>
                <a:schemeClr val="lt1"/>
              </a:solidFill>
              <a:latin typeface="微软雅黑" panose="020B0503020204020204" charset="-122"/>
              <a:ea typeface="微软雅黑" panose="020B0503020204020204" charset="-122"/>
            </a:endParaRPr>
          </a:p>
        </p:txBody>
      </p:sp>
      <p:sp>
        <p:nvSpPr>
          <p:cNvPr id="2" name="文本占位符 1"/>
          <p:cNvSpPr>
            <a:spLocks noGrp="1"/>
          </p:cNvSpPr>
          <p:nvPr>
            <p:ph type="body" sz="half" idx="2"/>
          </p:nvPr>
        </p:nvSpPr>
        <p:spPr>
          <a:xfrm>
            <a:off x="5474653" y="3253105"/>
            <a:ext cx="5072380" cy="1199515"/>
          </a:xfrm>
        </p:spPr>
        <p:txBody>
          <a:bodyPr>
            <a:noAutofit/>
          </a:bodyPr>
          <a:p>
            <a:pPr>
              <a:lnSpc>
                <a:spcPct val="100000"/>
              </a:lnSpc>
            </a:pPr>
            <a:r>
              <a:rPr lang="zh-CN" altLang="en-US" sz="3200" b="1">
                <a:latin typeface="Microsoft YaHei Bold" panose="020B0503020204020204" charset="-122"/>
                <a:ea typeface="Microsoft YaHei Bold" panose="020B0503020204020204" charset="-122"/>
                <a:sym typeface="+mn-ea"/>
              </a:rPr>
              <a:t>小儿年龄分期及各期特点</a:t>
            </a:r>
            <a:endParaRPr lang="zh-CN" altLang="en-US" sz="3200" b="1">
              <a:latin typeface="Microsoft YaHei Bold" panose="020B0503020204020204" charset="-122"/>
              <a:ea typeface="Microsoft YaHei Bold" panose="020B0503020204020204" charset="-122"/>
            </a:endParaRPr>
          </a:p>
        </p:txBody>
      </p:sp>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5704205"/>
            <a:ext cx="1507490" cy="1169035"/>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3441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rPr>
              <a:t>1. 胎儿期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720000" cy="1080000"/>
          </a:xfrm>
          <a:prstGeom prst="rect">
            <a:avLst/>
          </a:prstGeom>
          <a:noFill/>
        </p:spPr>
        <p:txBody>
          <a:bodyPr wrap="square" rtlCol="0">
            <a:noAutofit/>
          </a:bodyPr>
          <a:p>
            <a:pPr algn="just" fontAlgn="auto">
              <a:lnSpc>
                <a:spcPct val="150000"/>
              </a:lnSpc>
              <a:spcBef>
                <a:spcPts val="0"/>
              </a:spcBef>
              <a:spcAft>
                <a:spcPts val="0"/>
              </a:spcAft>
            </a:pPr>
            <a:r>
              <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rPr>
              <a:t>从卵子和精子结合到小儿出生统称为胎儿期。此期在母体子宫内约经过40 周（280 天）。临床上将胎儿期分为 3个阶段：①妊娠早期。②妊娠中期。③妊娠晚期。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3068955"/>
            <a:ext cx="2787650" cy="3600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rPr>
              <a:t>2. 胎儿期的特点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476625"/>
            <a:ext cx="8471535" cy="1469390"/>
          </a:xfrm>
          <a:prstGeom prst="rect">
            <a:avLst/>
          </a:prstGeom>
          <a:noFill/>
        </p:spPr>
        <p:txBody>
          <a:bodyPr wrap="square" rtlCol="0">
            <a:noAutofit/>
          </a:bodyPr>
          <a:p>
            <a:pPr indent="0" algn="just" fontAlgn="auto">
              <a:lnSpc>
                <a:spcPct val="130000"/>
              </a:lnSpc>
              <a:spcAft>
                <a:spcPts val="0"/>
              </a:spcAft>
            </a:pPr>
            <a:r>
              <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rPr>
              <a:t>胎儿生长发育迅速，完全依靠母体生存，所以孕母的健康、营养、情绪及疾病等对胎儿的生长发育影响较大。孕母若受不利因素影响，如感染、接触放射性物质、滥用药物及生活中的不良习惯，如吸烟、酗酒、偏食、营养缺乏等均可引起胎儿宫内发育障碍，甚至导致畸形、死胎、早产等，故此期应重视孕期保健工作。</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一、胎儿期及其特点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5704205"/>
            <a:ext cx="1507490" cy="1169035"/>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3441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sym typeface="+mn-ea"/>
              </a:rPr>
              <a:t>1. 新生儿期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720000" cy="1080000"/>
          </a:xfrm>
          <a:prstGeom prst="rect">
            <a:avLst/>
          </a:prstGeom>
          <a:noFill/>
        </p:spPr>
        <p:txBody>
          <a:bodyPr wrap="square" rtlCol="0">
            <a:noAutofit/>
          </a:bodyPr>
          <a:p>
            <a:pPr algn="just" fontAlgn="auto">
              <a:lnSpc>
                <a:spcPct val="150000"/>
              </a:lnSpc>
              <a:spcBef>
                <a:spcPts val="0"/>
              </a:spcBef>
              <a:spcAft>
                <a:spcPts val="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自出生后脐带结扎起至满 28 天止，称新生儿期。出生不满 7 天的阶段称新生儿早期。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3068955"/>
            <a:ext cx="2787650" cy="3600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sym typeface="+mn-ea"/>
              </a:rPr>
              <a:t>2. 新生儿期特点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476625"/>
            <a:ext cx="8471535" cy="1469390"/>
          </a:xfrm>
          <a:prstGeom prst="rect">
            <a:avLst/>
          </a:prstGeom>
          <a:noFill/>
        </p:spPr>
        <p:txBody>
          <a:bodyPr wrap="square" rtlCol="0">
            <a:noAutofit/>
          </a:bodyPr>
          <a:p>
            <a:pPr indent="0" algn="just" fontAlgn="auto">
              <a:lnSpc>
                <a:spcPct val="130000"/>
              </a:lnSpc>
              <a:spcAft>
                <a:spcPts val="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新生儿期是小儿生理功能进行调整以逐渐适应外界环境的阶段，此时小儿脱离母体开始独立生活，体内外环境发生巨大变化，由于其生理调节和适应能力不够成熟，易发生窒息、感染等疾病，不仅发病率高，死亡率也高，尤以新生儿早期更高。</a:t>
            </a:r>
            <a:endPar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endParaRPr>
          </a:p>
          <a:p>
            <a:pPr indent="0" algn="just" fontAlgn="auto">
              <a:lnSpc>
                <a:spcPct val="130000"/>
              </a:lnSpc>
              <a:spcAft>
                <a:spcPts val="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围生期：胎龄满 28 周（体重≥ 1 000 g）至出生后 7 天，称围生期。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二、新生儿期及其特点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6022340"/>
            <a:ext cx="1507490" cy="850900"/>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6616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sym typeface="+mn-ea"/>
              </a:rPr>
              <a:t>1. 婴儿期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720000" cy="1080000"/>
          </a:xfrm>
          <a:prstGeom prst="rect">
            <a:avLst/>
          </a:prstGeom>
          <a:noFill/>
        </p:spPr>
        <p:txBody>
          <a:bodyPr wrap="square" rtlCol="0">
            <a:noAutofit/>
          </a:bodyPr>
          <a:p>
            <a:pPr algn="just" fontAlgn="auto">
              <a:lnSpc>
                <a:spcPct val="150000"/>
              </a:lnSpc>
              <a:spcBef>
                <a:spcPts val="0"/>
              </a:spcBef>
              <a:spcAft>
                <a:spcPts val="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出生后到满 1 周岁之前为婴儿期。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2592705"/>
            <a:ext cx="2787650" cy="3600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sym typeface="+mn-ea"/>
              </a:rPr>
              <a:t>2. 婴儿期特点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000375"/>
            <a:ext cx="8471535" cy="1469390"/>
          </a:xfrm>
          <a:prstGeom prst="rect">
            <a:avLst/>
          </a:prstGeom>
          <a:noFill/>
        </p:spPr>
        <p:txBody>
          <a:bodyPr wrap="square" rtlCol="0">
            <a:noAutofit/>
          </a:bodyPr>
          <a:p>
            <a:pPr algn="just"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此期小儿以乳汁为主要食品，又称乳儿期。这个时期为生长发育最迅速的时期，是小儿出生后的第一个生长高峰，因此对能量和营养尤其是蛋白质的需求量相对较大。但此期小儿消化吸收功能尚未完善，易发生消化紊乱和营养不良，提倡母乳喂养和合理的营养指导十分重要。婴儿 6 个月后，来自母体的抗体逐渐消失，而自身免疫功能尚不成熟，易患感染性疾病；神经系统发育较快，特别是运动功能和感知发育快，是早期开发智能的最佳时期。此期护理要点是加强科学喂养，完成基础免疫程序，有计划地预防接种，加强锻炼，培养良好习惯及进行早期智能开发。</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三、婴儿期及其特点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5704205"/>
            <a:ext cx="1507490" cy="1169035"/>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3441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sym typeface="+mn-ea"/>
              </a:rPr>
              <a:t>1. 幼儿期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720000" cy="1080000"/>
          </a:xfrm>
          <a:prstGeom prst="rect">
            <a:avLst/>
          </a:prstGeom>
          <a:noFill/>
        </p:spPr>
        <p:txBody>
          <a:bodyPr wrap="square" rtlCol="0">
            <a:noAutofit/>
          </a:bodyPr>
          <a:p>
            <a:pPr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1 周岁后到满 3 周岁之前为幼儿期。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2846705"/>
            <a:ext cx="2787650" cy="3600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sym typeface="+mn-ea"/>
              </a:rPr>
              <a:t>2. 幼儿期特点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254375"/>
            <a:ext cx="8471535" cy="1469390"/>
          </a:xfrm>
          <a:prstGeom prst="rect">
            <a:avLst/>
          </a:prstGeom>
          <a:noFill/>
        </p:spPr>
        <p:txBody>
          <a:bodyPr wrap="square" rtlCol="0">
            <a:noAutofit/>
          </a:bodyPr>
          <a:p>
            <a:pPr indent="0" algn="just" fontAlgn="auto">
              <a:lnSpc>
                <a:spcPct val="130000"/>
              </a:lnSpc>
              <a:spcAft>
                <a:spcPts val="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小儿生长发育速度较前减慢，智能发育较前突出，语言、思维和社会适应能力增强，活动范围渐广，自主性和独立性不断发展。同时也因好奇心强，对危险的识别能力不足，易发生意外伤害；饮食也发生转变，已从乳汁逐渐过渡到正常饮食，需注意预防营养缺乏和消化功能紊乱。由于接触外界较广，而自身免疫力仍较低，传染病发病率仍较高，防病仍为保健重点。</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四、幼儿期及其特点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5704205"/>
            <a:ext cx="1507490" cy="1169035"/>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3441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sym typeface="+mn-ea"/>
              </a:rPr>
              <a:t>1. 学龄前期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720000" cy="1080000"/>
          </a:xfrm>
          <a:prstGeom prst="rect">
            <a:avLst/>
          </a:prstGeom>
          <a:noFill/>
        </p:spPr>
        <p:txBody>
          <a:bodyPr wrap="square" rtlCol="0">
            <a:noAutofit/>
          </a:bodyPr>
          <a:p>
            <a:pPr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3 周岁后到 6 ～ 7 岁入小学前为学龄前期。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2846705"/>
            <a:ext cx="2787650" cy="3600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sym typeface="+mn-ea"/>
              </a:rPr>
              <a:t>2. 学龄前期特点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254375"/>
            <a:ext cx="8471535" cy="1469390"/>
          </a:xfrm>
          <a:prstGeom prst="rect">
            <a:avLst/>
          </a:prstGeom>
          <a:noFill/>
        </p:spPr>
        <p:txBody>
          <a:bodyPr wrap="square" rtlCol="0">
            <a:noAutofit/>
          </a:bodyPr>
          <a:p>
            <a:pPr indent="0" algn="just" fontAlgn="auto">
              <a:lnSpc>
                <a:spcPct val="130000"/>
              </a:lnSpc>
              <a:spcAft>
                <a:spcPts val="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体格发育稳步增长，而智能发育更趋完善，好奇、多问、好模仿，语言和思维能力进一步发展，智力发育更趋完善，自理能力增强。此时小儿具有较大的可塑性，应加强早期教育，培养其良好的道德品质和生活自理能力，为入学做好准备。学龄前期小儿防病能力有所增强，但因接触面广，仍可发生传染病和各种意外，应根据这些特点，培养良好的生活习惯和道德品质，促进智力发育，做好预防保健工作。</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五、学龄前期及其特点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5704205"/>
            <a:ext cx="1507490" cy="1169035"/>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3441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sym typeface="+mn-ea"/>
              </a:rPr>
              <a:t>1. 学龄期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720000" cy="1080000"/>
          </a:xfrm>
          <a:prstGeom prst="rect">
            <a:avLst/>
          </a:prstGeom>
          <a:noFill/>
        </p:spPr>
        <p:txBody>
          <a:bodyPr wrap="square" rtlCol="0">
            <a:noAutofit/>
          </a:bodyPr>
          <a:p>
            <a:pPr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从入小学起（6 ～ 7 岁）到进入青春期前为学龄期。</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2846705"/>
            <a:ext cx="2787650" cy="3600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sym typeface="+mn-ea"/>
              </a:rPr>
              <a:t>2. 学龄期特点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254375"/>
            <a:ext cx="8693785" cy="1469390"/>
          </a:xfrm>
          <a:prstGeom prst="rect">
            <a:avLst/>
          </a:prstGeom>
          <a:noFill/>
        </p:spPr>
        <p:txBody>
          <a:bodyPr wrap="square" rtlCol="0">
            <a:noAutofit/>
          </a:bodyPr>
          <a:p>
            <a:pPr algn="just"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小儿体格生长仍稳步增长，除生殖系统外其他器官的发育到本期末已接近成人水平，智能发育较前更成熟，理解、分析、综合能力逐步增强，是接受科学文化教育的重要时期，也是小儿心理发展上的一个重大转折时期，应加强教育，促进其德、智、体、美、劳全面发展。此期要注意预防近视眼和龋齿，端正坐、立、行姿势，安排有规律的生活、学习和锻炼，保证充足的营养和休息，防治心理和行为等方面的问题。</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六、学龄期及其特点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34390" y="2377440"/>
            <a:ext cx="1794510" cy="2103755"/>
          </a:xfrm>
          <a:prstGeom prst="rect">
            <a:avLst/>
          </a:prstGeom>
        </p:spPr>
      </p:pic>
      <p:sp>
        <p:nvSpPr>
          <p:cNvPr id="19" name="TextBox 33"/>
          <p:cNvSpPr txBox="1"/>
          <p:nvPr/>
        </p:nvSpPr>
        <p:spPr>
          <a:xfrm>
            <a:off x="664990" y="631555"/>
            <a:ext cx="3135312" cy="706755"/>
          </a:xfrm>
          <a:prstGeom prst="rect">
            <a:avLst/>
          </a:prstGeom>
          <a:noFill/>
        </p:spPr>
        <p:txBody>
          <a:bodyPr>
            <a:spAutoFit/>
          </a:bodyPr>
          <a:lstStyle/>
          <a:p>
            <a:pPr>
              <a:defRPr/>
            </a:pPr>
            <a:r>
              <a:rPr lang="zh-CN" altLang="en-US" sz="4000" dirty="0">
                <a:solidFill>
                  <a:srgbClr val="FF7F7F"/>
                </a:solidFill>
                <a:latin typeface="微软雅黑" panose="020B0503020204020204" charset="-122"/>
                <a:ea typeface="微软雅黑" panose="020B0503020204020204" charset="-122"/>
              </a:rPr>
              <a:t>目录</a:t>
            </a:r>
            <a:r>
              <a:rPr lang="zh-CN" altLang="en-US" sz="4000" b="1" dirty="0">
                <a:solidFill>
                  <a:srgbClr val="FF7F7F"/>
                </a:solidFill>
                <a:latin typeface="微软雅黑" panose="020B0503020204020204" charset="-122"/>
                <a:ea typeface="微软雅黑" panose="020B0503020204020204" charset="-122"/>
              </a:rPr>
              <a:t> </a:t>
            </a:r>
            <a:r>
              <a:rPr lang="en-US" altLang="zh-CN" sz="2000" dirty="0">
                <a:solidFill>
                  <a:srgbClr val="FF7F7F"/>
                </a:solidFill>
                <a:latin typeface="微软雅黑" panose="020B0503020204020204" charset="-122"/>
                <a:ea typeface="微软雅黑" panose="020B0503020204020204" charset="-122"/>
                <a:cs typeface="Arial" panose="020B0604020202020204" pitchFamily="34" charset="0"/>
              </a:rPr>
              <a:t>Contents</a:t>
            </a:r>
            <a:endParaRPr lang="en-US" altLang="zh-CN" sz="2000" dirty="0">
              <a:solidFill>
                <a:srgbClr val="FF7F7F"/>
              </a:solidFill>
              <a:latin typeface="微软雅黑" panose="020B0503020204020204" charset="-122"/>
              <a:ea typeface="微软雅黑" panose="020B0503020204020204" charset="-122"/>
              <a:cs typeface="Arial" panose="020B0604020202020204" pitchFamily="34" charset="0"/>
            </a:endParaRPr>
          </a:p>
        </p:txBody>
      </p:sp>
      <p:grpSp>
        <p:nvGrpSpPr>
          <p:cNvPr id="9" name="组合 8"/>
          <p:cNvGrpSpPr/>
          <p:nvPr/>
        </p:nvGrpSpPr>
        <p:grpSpPr>
          <a:xfrm>
            <a:off x="3539490" y="1381125"/>
            <a:ext cx="7469505" cy="510540"/>
            <a:chOff x="5072" y="2085"/>
            <a:chExt cx="6799" cy="804"/>
          </a:xfrm>
        </p:grpSpPr>
        <p:sp>
          <p:nvSpPr>
            <p:cNvPr id="50" name="圆角矩形 3"/>
            <p:cNvSpPr/>
            <p:nvPr/>
          </p:nvSpPr>
          <p:spPr>
            <a:xfrm>
              <a:off x="6433" y="2085"/>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rPr>
                <a:t>绪论</a:t>
              </a:r>
              <a:endParaRPr lang="zh-CN" altLang="en-US" sz="2000" dirty="0">
                <a:solidFill>
                  <a:schemeClr val="bg1"/>
                </a:solidFill>
                <a:latin typeface="微软雅黑" panose="020B0503020204020204" charset="-122"/>
                <a:ea typeface="微软雅黑" panose="020B0503020204020204" charset="-122"/>
              </a:endParaRPr>
            </a:p>
          </p:txBody>
        </p:sp>
        <p:sp>
          <p:nvSpPr>
            <p:cNvPr id="51" name="圆角矩形 1"/>
            <p:cNvSpPr/>
            <p:nvPr/>
          </p:nvSpPr>
          <p:spPr>
            <a:xfrm>
              <a:off x="5072" y="2085"/>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rPr>
                <a:t>单元一</a:t>
              </a:r>
              <a:endParaRPr lang="zh-CN" altLang="en-US" sz="2000" dirty="0">
                <a:solidFill>
                  <a:schemeClr val="bg1"/>
                </a:solidFill>
                <a:latin typeface="微软雅黑" panose="020B0503020204020204" charset="-122"/>
                <a:ea typeface="微软雅黑" panose="020B0503020204020204" charset="-122"/>
              </a:endParaRPr>
            </a:p>
          </p:txBody>
        </p:sp>
      </p:grpSp>
      <p:grpSp>
        <p:nvGrpSpPr>
          <p:cNvPr id="8" name="组合 7"/>
          <p:cNvGrpSpPr/>
          <p:nvPr/>
        </p:nvGrpSpPr>
        <p:grpSpPr>
          <a:xfrm>
            <a:off x="3539490" y="2022475"/>
            <a:ext cx="7469505" cy="510540"/>
            <a:chOff x="5072" y="3374"/>
            <a:chExt cx="6799" cy="804"/>
          </a:xfrm>
        </p:grpSpPr>
        <p:sp>
          <p:nvSpPr>
            <p:cNvPr id="52" name="圆角矩形 3"/>
            <p:cNvSpPr/>
            <p:nvPr/>
          </p:nvSpPr>
          <p:spPr>
            <a:xfrm>
              <a:off x="6433" y="3374"/>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rPr>
                <a:t>儿童的生长发育</a:t>
              </a:r>
              <a:endParaRPr lang="zh-CN" altLang="en-US" sz="2000" dirty="0">
                <a:solidFill>
                  <a:schemeClr val="bg1"/>
                </a:solidFill>
                <a:latin typeface="微软雅黑" panose="020B0503020204020204" charset="-122"/>
                <a:ea typeface="微软雅黑" panose="020B0503020204020204" charset="-122"/>
              </a:endParaRPr>
            </a:p>
          </p:txBody>
        </p:sp>
        <p:sp>
          <p:nvSpPr>
            <p:cNvPr id="53" name="圆角矩形 1"/>
            <p:cNvSpPr/>
            <p:nvPr/>
          </p:nvSpPr>
          <p:spPr>
            <a:xfrm>
              <a:off x="5072" y="3374"/>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二</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7" name="组合 6"/>
          <p:cNvGrpSpPr/>
          <p:nvPr/>
        </p:nvGrpSpPr>
        <p:grpSpPr>
          <a:xfrm>
            <a:off x="3539490" y="2663825"/>
            <a:ext cx="7469505" cy="510540"/>
            <a:chOff x="5072" y="4663"/>
            <a:chExt cx="6799" cy="804"/>
          </a:xfrm>
        </p:grpSpPr>
        <p:sp>
          <p:nvSpPr>
            <p:cNvPr id="54" name="圆角矩形 3"/>
            <p:cNvSpPr/>
            <p:nvPr/>
          </p:nvSpPr>
          <p:spPr>
            <a:xfrm>
              <a:off x="6433" y="4663"/>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rPr>
                <a:t>小儿营养与营养紊乱患儿的护理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55" name="圆角矩形 1"/>
            <p:cNvSpPr/>
            <p:nvPr/>
          </p:nvSpPr>
          <p:spPr>
            <a:xfrm>
              <a:off x="5072" y="4663"/>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三</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6" name="组合 5"/>
          <p:cNvGrpSpPr/>
          <p:nvPr/>
        </p:nvGrpSpPr>
        <p:grpSpPr>
          <a:xfrm>
            <a:off x="3539490" y="3305175"/>
            <a:ext cx="7469505" cy="510540"/>
            <a:chOff x="5072" y="5952"/>
            <a:chExt cx="6799" cy="804"/>
          </a:xfrm>
        </p:grpSpPr>
        <p:sp>
          <p:nvSpPr>
            <p:cNvPr id="56" name="圆角矩形 3"/>
            <p:cNvSpPr/>
            <p:nvPr/>
          </p:nvSpPr>
          <p:spPr>
            <a:xfrm>
              <a:off x="6433" y="5952"/>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rPr>
                <a:t>儿童身心保健</a:t>
              </a:r>
              <a:endParaRPr lang="zh-CN" altLang="en-US" sz="2000" dirty="0">
                <a:solidFill>
                  <a:schemeClr val="bg1"/>
                </a:solidFill>
                <a:latin typeface="微软雅黑" panose="020B0503020204020204" charset="-122"/>
                <a:ea typeface="微软雅黑" panose="020B0503020204020204" charset="-122"/>
              </a:endParaRPr>
            </a:p>
          </p:txBody>
        </p:sp>
        <p:sp>
          <p:nvSpPr>
            <p:cNvPr id="57" name="圆角矩形 1"/>
            <p:cNvSpPr/>
            <p:nvPr/>
          </p:nvSpPr>
          <p:spPr>
            <a:xfrm>
              <a:off x="5072" y="5952"/>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四</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5" name="组合 4"/>
          <p:cNvGrpSpPr/>
          <p:nvPr/>
        </p:nvGrpSpPr>
        <p:grpSpPr>
          <a:xfrm>
            <a:off x="3539490" y="3946525"/>
            <a:ext cx="7469505" cy="510540"/>
            <a:chOff x="5072" y="6757"/>
            <a:chExt cx="6799" cy="804"/>
          </a:xfrm>
        </p:grpSpPr>
        <p:sp>
          <p:nvSpPr>
            <p:cNvPr id="3" name="圆角矩形 3"/>
            <p:cNvSpPr/>
            <p:nvPr/>
          </p:nvSpPr>
          <p:spPr>
            <a:xfrm>
              <a:off x="6433" y="6757"/>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rPr>
                <a:t>儿科护理技术</a:t>
              </a:r>
              <a:endParaRPr lang="zh-CN" altLang="en-US" sz="2000" dirty="0">
                <a:solidFill>
                  <a:schemeClr val="bg1"/>
                </a:solidFill>
                <a:latin typeface="微软雅黑" panose="020B0503020204020204" charset="-122"/>
                <a:ea typeface="微软雅黑" panose="020B0503020204020204" charset="-122"/>
              </a:endParaRPr>
            </a:p>
          </p:txBody>
        </p:sp>
        <p:sp>
          <p:nvSpPr>
            <p:cNvPr id="4" name="圆角矩形 1"/>
            <p:cNvSpPr/>
            <p:nvPr/>
          </p:nvSpPr>
          <p:spPr>
            <a:xfrm>
              <a:off x="5072" y="6757"/>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五</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10" name="组合 9"/>
          <p:cNvGrpSpPr/>
          <p:nvPr/>
        </p:nvGrpSpPr>
        <p:grpSpPr>
          <a:xfrm>
            <a:off x="3539490" y="4587875"/>
            <a:ext cx="7469505" cy="510540"/>
            <a:chOff x="5072" y="5952"/>
            <a:chExt cx="6799" cy="804"/>
          </a:xfrm>
        </p:grpSpPr>
        <p:sp>
          <p:nvSpPr>
            <p:cNvPr id="11" name="圆角矩形 3"/>
            <p:cNvSpPr/>
            <p:nvPr/>
          </p:nvSpPr>
          <p:spPr>
            <a:xfrm>
              <a:off x="6433" y="5952"/>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新生儿与新生儿疾病患儿的护理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12" name="圆角矩形 1"/>
            <p:cNvSpPr/>
            <p:nvPr/>
          </p:nvSpPr>
          <p:spPr>
            <a:xfrm>
              <a:off x="5072" y="5952"/>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六</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13" name="组合 12"/>
          <p:cNvGrpSpPr/>
          <p:nvPr/>
        </p:nvGrpSpPr>
        <p:grpSpPr>
          <a:xfrm>
            <a:off x="3539490" y="5229225"/>
            <a:ext cx="7469505" cy="510540"/>
            <a:chOff x="5072" y="6757"/>
            <a:chExt cx="6799" cy="804"/>
          </a:xfrm>
        </p:grpSpPr>
        <p:sp>
          <p:nvSpPr>
            <p:cNvPr id="14" name="圆角矩形 3"/>
            <p:cNvSpPr/>
            <p:nvPr/>
          </p:nvSpPr>
          <p:spPr>
            <a:xfrm>
              <a:off x="6433" y="6757"/>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呼吸系统疾病患儿的护理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15" name="圆角矩形 1"/>
            <p:cNvSpPr/>
            <p:nvPr/>
          </p:nvSpPr>
          <p:spPr>
            <a:xfrm>
              <a:off x="5072" y="6757"/>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七</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16" name="组合 15"/>
          <p:cNvGrpSpPr/>
          <p:nvPr/>
        </p:nvGrpSpPr>
        <p:grpSpPr>
          <a:xfrm>
            <a:off x="3539490" y="5870575"/>
            <a:ext cx="7469505" cy="510540"/>
            <a:chOff x="5072" y="5952"/>
            <a:chExt cx="6799" cy="804"/>
          </a:xfrm>
        </p:grpSpPr>
        <p:sp>
          <p:nvSpPr>
            <p:cNvPr id="17" name="圆角矩形 3"/>
            <p:cNvSpPr/>
            <p:nvPr/>
          </p:nvSpPr>
          <p:spPr>
            <a:xfrm>
              <a:off x="6433" y="5952"/>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消化系统疾病患儿的护理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18" name="圆角矩形 1"/>
            <p:cNvSpPr/>
            <p:nvPr/>
          </p:nvSpPr>
          <p:spPr>
            <a:xfrm>
              <a:off x="5072" y="5952"/>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八</a:t>
              </a:r>
              <a:endParaRPr lang="zh-CN" altLang="en-US" sz="2000" dirty="0">
                <a:solidFill>
                  <a:schemeClr val="bg1"/>
                </a:solidFill>
                <a:latin typeface="微软雅黑" panose="020B0503020204020204" charset="-122"/>
                <a:ea typeface="微软雅黑" panose="020B0503020204020204"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9" advTm="6646">
        <p:comb/>
      </p:transition>
    </mc:Choice>
    <mc:Fallback>
      <p:transition advTm="6646">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 name="等腰三角形 9"/>
          <p:cNvSpPr/>
          <p:nvPr>
            <p:custDataLst>
              <p:tags r:id="rId1"/>
            </p:custDataLst>
          </p:nvPr>
        </p:nvSpPr>
        <p:spPr>
          <a:xfrm>
            <a:off x="566420" y="4027170"/>
            <a:ext cx="2681605" cy="2830830"/>
          </a:xfrm>
          <a:prstGeom prst="triangle">
            <a:avLst/>
          </a:prstGeom>
          <a:solidFill>
            <a:srgbClr val="C79ED3"/>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sp>
        <p:nvSpPr>
          <p:cNvPr id="18" name="等腰三角形 17"/>
          <p:cNvSpPr/>
          <p:nvPr>
            <p:custDataLst>
              <p:tags r:id="rId2"/>
            </p:custDataLst>
          </p:nvPr>
        </p:nvSpPr>
        <p:spPr>
          <a:xfrm>
            <a:off x="2668270" y="5941695"/>
            <a:ext cx="1507490" cy="931545"/>
          </a:xfrm>
          <a:prstGeom prst="triangle">
            <a:avLst>
              <a:gd name="adj" fmla="val 50842"/>
            </a:avLst>
          </a:prstGeom>
          <a:solidFill>
            <a:srgbClr val="BDA9DB"/>
          </a:solidFill>
          <a:ln>
            <a:noFill/>
          </a:ln>
        </p:spPr>
        <p:style>
          <a:lnRef idx="2">
            <a:srgbClr val="636190">
              <a:shade val="50000"/>
            </a:srgbClr>
          </a:lnRef>
          <a:fillRef idx="1">
            <a:srgbClr val="636190"/>
          </a:fillRef>
          <a:effectRef idx="0">
            <a:srgbClr val="636190"/>
          </a:effectRef>
          <a:fontRef idx="minor">
            <a:srgbClr val="FFFFFF"/>
          </a:fontRef>
        </p:style>
        <p:txBody>
          <a:bodyPr rtlCol="0" anchor="ctr"/>
          <a:p>
            <a:pPr algn="ctr"/>
            <a:endParaRPr lang="zh-CN" altLang="en-US" sz="1350">
              <a:solidFill>
                <a:srgbClr val="FFFFFF"/>
              </a:solidFill>
              <a:latin typeface="Arial" panose="020B0604020202020204" pitchFamily="34" charset="0"/>
              <a:ea typeface="微软雅黑" panose="020B0503020204020204" charset="-122"/>
            </a:endParaRPr>
          </a:p>
        </p:txBody>
      </p:sp>
      <p:cxnSp>
        <p:nvCxnSpPr>
          <p:cNvPr id="21" name="直接连接符 20"/>
          <p:cNvCxnSpPr/>
          <p:nvPr>
            <p:custDataLst>
              <p:tags r:id="rId3"/>
            </p:custDataLst>
          </p:nvPr>
        </p:nvCxnSpPr>
        <p:spPr>
          <a:xfrm>
            <a:off x="1907381" y="3109754"/>
            <a:ext cx="0" cy="1288415"/>
          </a:xfrm>
          <a:prstGeom prst="line">
            <a:avLst/>
          </a:prstGeom>
          <a:ln w="12700">
            <a:solidFill>
              <a:srgbClr val="C79ED3"/>
            </a:solidFill>
            <a:prstDash val="lgDash"/>
            <a:headEnd type="oval"/>
          </a:ln>
        </p:spPr>
        <p:style>
          <a:lnRef idx="1">
            <a:srgbClr val="636190"/>
          </a:lnRef>
          <a:fillRef idx="0">
            <a:srgbClr val="636190"/>
          </a:fillRef>
          <a:effectRef idx="0">
            <a:srgbClr val="636190"/>
          </a:effectRef>
          <a:fontRef idx="minor">
            <a:srgbClr val="000000"/>
          </a:fontRef>
        </p:style>
      </p:cxnSp>
      <p:cxnSp>
        <p:nvCxnSpPr>
          <p:cNvPr id="24" name="直接连接符 23"/>
          <p:cNvCxnSpPr/>
          <p:nvPr>
            <p:custDataLst>
              <p:tags r:id="rId4"/>
            </p:custDataLst>
          </p:nvPr>
        </p:nvCxnSpPr>
        <p:spPr>
          <a:xfrm>
            <a:off x="3437890" y="5598160"/>
            <a:ext cx="0" cy="360000"/>
          </a:xfrm>
          <a:prstGeom prst="line">
            <a:avLst/>
          </a:prstGeom>
          <a:ln>
            <a:solidFill>
              <a:srgbClr val="BDA9DB"/>
            </a:solidFill>
            <a:prstDash val="lgDash"/>
            <a:headEnd type="oval"/>
          </a:ln>
        </p:spPr>
        <p:style>
          <a:lnRef idx="1">
            <a:srgbClr val="636190"/>
          </a:lnRef>
          <a:fillRef idx="0">
            <a:srgbClr val="636190"/>
          </a:fillRef>
          <a:effectRef idx="0">
            <a:srgbClr val="636190"/>
          </a:effectRef>
          <a:fontRef idx="minor">
            <a:srgbClr val="000000"/>
          </a:fontRef>
        </p:style>
      </p:cxnSp>
      <p:sp>
        <p:nvSpPr>
          <p:cNvPr id="36" name="文本框 35"/>
          <p:cNvSpPr txBox="1"/>
          <p:nvPr>
            <p:custDataLst>
              <p:tags r:id="rId5"/>
            </p:custDataLst>
          </p:nvPr>
        </p:nvSpPr>
        <p:spPr>
          <a:xfrm>
            <a:off x="1339850" y="1313180"/>
            <a:ext cx="2018665" cy="360000"/>
          </a:xfrm>
          <a:prstGeom prst="rect">
            <a:avLst/>
          </a:prstGeom>
          <a:noFill/>
        </p:spPr>
        <p:txBody>
          <a:bodyPr wrap="square" bIns="0" rtlCol="0" anchor="ctr" anchorCtr="0">
            <a:noAutofit/>
          </a:bodyPr>
          <a:p>
            <a:r>
              <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sym typeface="+mn-ea"/>
              </a:rPr>
              <a:t>1. 青春期</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7" name="文本框 36"/>
          <p:cNvSpPr txBox="1"/>
          <p:nvPr>
            <p:custDataLst>
              <p:tags r:id="rId6"/>
            </p:custDataLst>
          </p:nvPr>
        </p:nvSpPr>
        <p:spPr>
          <a:xfrm>
            <a:off x="1339850" y="1720850"/>
            <a:ext cx="9846310" cy="1080135"/>
          </a:xfrm>
          <a:prstGeom prst="rect">
            <a:avLst/>
          </a:prstGeom>
          <a:noFill/>
        </p:spPr>
        <p:txBody>
          <a:bodyPr wrap="square" rtlCol="0">
            <a:noAutofit/>
          </a:bodyPr>
          <a:p>
            <a:pPr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从第二性征出现到生殖功能基本发育成熟、身高停止增长的时期称为青春期。一般女孩11</a:t>
            </a:r>
            <a:r>
              <a:rPr lang="en-US" altLang="zh-CN">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a:t>
            </a: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12岁开始到17～18岁，男孩从13～14岁开始到18～20岁。</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cs typeface="Microsoft YaHei Regular" panose="020B0503020204020204" charset="-122"/>
              <a:sym typeface="微软雅黑" panose="020B0503020204020204" charset="-122"/>
            </a:endParaRPr>
          </a:p>
        </p:txBody>
      </p:sp>
      <p:sp>
        <p:nvSpPr>
          <p:cNvPr id="38" name="文本框 37"/>
          <p:cNvSpPr txBox="1"/>
          <p:nvPr>
            <p:custDataLst>
              <p:tags r:id="rId7"/>
            </p:custDataLst>
          </p:nvPr>
        </p:nvSpPr>
        <p:spPr>
          <a:xfrm>
            <a:off x="2860040" y="2774950"/>
            <a:ext cx="2787650" cy="431800"/>
          </a:xfrm>
          <a:prstGeom prst="rect">
            <a:avLst/>
          </a:prstGeom>
          <a:noFill/>
        </p:spPr>
        <p:txBody>
          <a:bodyPr wrap="square" bIns="0" rtlCol="0">
            <a:noAutofit/>
          </a:bodyPr>
          <a:p>
            <a:r>
              <a:rPr lang="zh-CN" altLang="en-US" sz="2000" b="1">
                <a:solidFill>
                  <a:srgbClr val="636190"/>
                </a:solidFill>
                <a:uFillTx/>
                <a:latin typeface="Microsoft YaHei Bold" panose="020B0503020204020204" charset="-122"/>
                <a:ea typeface="Microsoft YaHei Bold" panose="020B0503020204020204" charset="-122"/>
                <a:sym typeface="+mn-ea"/>
              </a:rPr>
              <a:t>2. 青春期特点</a:t>
            </a:r>
            <a:endParaRPr lang="zh-CN" altLang="en-US" sz="2000" b="1">
              <a:solidFill>
                <a:srgbClr val="636190"/>
              </a:solidFill>
              <a:uFillTx/>
              <a:latin typeface="Microsoft YaHei Bold" panose="020B0503020204020204" charset="-122"/>
              <a:ea typeface="Microsoft YaHei Bold" panose="020B0503020204020204" charset="-122"/>
              <a:cs typeface="Microsoft YaHei Bold" panose="020B0503020204020204" charset="-122"/>
            </a:endParaRPr>
          </a:p>
        </p:txBody>
      </p:sp>
      <p:sp>
        <p:nvSpPr>
          <p:cNvPr id="39" name="文本框 38"/>
          <p:cNvSpPr txBox="1"/>
          <p:nvPr>
            <p:custDataLst>
              <p:tags r:id="rId8"/>
            </p:custDataLst>
          </p:nvPr>
        </p:nvSpPr>
        <p:spPr>
          <a:xfrm>
            <a:off x="2860040" y="3254375"/>
            <a:ext cx="8693785" cy="1469390"/>
          </a:xfrm>
          <a:prstGeom prst="rect">
            <a:avLst/>
          </a:prstGeom>
          <a:noFill/>
        </p:spPr>
        <p:txBody>
          <a:bodyPr wrap="square" rtlCol="0">
            <a:noAutofit/>
          </a:bodyPr>
          <a:p>
            <a:pPr algn="just" fontAlgn="auto">
              <a:lnSpc>
                <a:spcPct val="130000"/>
              </a:lnSpc>
              <a:spcAft>
                <a:spcPts val="1000"/>
              </a:spcAft>
            </a:pPr>
            <a:r>
              <a:rPr lang="zh-CN" altLang="en-US">
                <a:solidFill>
                  <a:schemeClr val="tx1">
                    <a:lumMod val="75000"/>
                    <a:lumOff val="25000"/>
                  </a:schemeClr>
                </a:solidFill>
                <a:uFillTx/>
                <a:latin typeface="微软雅黑" panose="020B0503020204020204" charset="-122"/>
                <a:ea typeface="Microsoft YaHei Regular" panose="020B0503020204020204" charset="-122"/>
                <a:sym typeface="微软雅黑" panose="020B0503020204020204" charset="-122"/>
              </a:rPr>
              <a:t>生长发育在性激素作用下明显加快，呈现第二个生长高峰，第二性征逐渐明显，至本期末各系统发育已成熟，体格生长逐渐停止；患病率和死亡率相对较低；心理上仍不成熟，接触社会增多，遇到不少新问题，易出现心理冲突、情绪情感、性格特征及日常行为等方面的问题。因此，此期除了要保证供给足够营养以满足生长发育加速所需、加强体格锻炼和注意充分休息外，应及时进行生理、心理卫生和性知识的教育，使之树立正确的人生观和养成优良的道德品质，建立健康的生活方式。</a:t>
            </a:r>
            <a:endParaRPr lang="zh-CN" altLang="en-US">
              <a:solidFill>
                <a:srgbClr val="000000">
                  <a:lumMod val="75000"/>
                  <a:lumOff val="25000"/>
                </a:srgbClr>
              </a:solidFill>
              <a:uFillTx/>
              <a:latin typeface="Microsoft YaHei Regular" panose="020B0503020204020204" charset="-122"/>
              <a:ea typeface="Microsoft YaHei Regular" panose="020B0503020204020204" charset="-122"/>
              <a:sym typeface="微软雅黑"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七、青春期及其特点</a:t>
              </a:r>
              <a:endParaRPr lang="zh-CN" altLang="en-US" sz="2400" b="0">
                <a:solidFill>
                  <a:srgbClr val="FF7F7F"/>
                </a:solidFill>
                <a:latin typeface="微软雅黑" panose="020B0503020204020204" charset="-122"/>
                <a:ea typeface="微软雅黑" panose="020B0503020204020204" charset="-122"/>
              </a:endParaRPr>
            </a:p>
          </p:txBody>
        </p:sp>
        <p:grpSp>
          <p:nvGrpSpPr>
            <p:cNvPr id="2" name="组合 1"/>
            <p:cNvGrpSpPr/>
            <p:nvPr/>
          </p:nvGrpSpPr>
          <p:grpSpPr>
            <a:xfrm>
              <a:off x="467" y="494"/>
              <a:ext cx="1416" cy="680"/>
              <a:chOff x="467" y="579"/>
              <a:chExt cx="1416" cy="680"/>
            </a:xfrm>
          </p:grpSpPr>
          <p:sp>
            <p:nvSpPr>
              <p:cNvPr id="8" name="对角圆角矩形 7"/>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9"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ustDataLst>
      <p:tags r:id="rId10"/>
    </p:custDataLst>
  </p:cSld>
  <p:clrMapOvr>
    <a:masterClrMapping/>
  </p:clrMapOvr>
  <mc:AlternateContent xmlns:mc="http://schemas.openxmlformats.org/markup-compatibility/2006">
    <mc:Choice xmlns:p14="http://schemas.microsoft.com/office/powerpoint/2010/main" Requires="p14">
      <p:transition p14:dur="50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title"/>
            <p:custDataLst>
              <p:tags r:id="rId1"/>
            </p:custDataLst>
          </p:nvPr>
        </p:nvSpPr>
        <p:spPr>
          <a:xfrm>
            <a:off x="5410200" y="2181225"/>
            <a:ext cx="4204335" cy="1071880"/>
          </a:xfrm>
        </p:spPr>
        <p:txBody>
          <a:bodyPr/>
          <a:p>
            <a:r>
              <a:rPr lang="zh-CN" altLang="en-US" b="0">
                <a:solidFill>
                  <a:schemeClr val="lt1"/>
                </a:solidFill>
                <a:latin typeface="微软雅黑" panose="020B0503020204020204" charset="-122"/>
                <a:ea typeface="微软雅黑" panose="020B0503020204020204" charset="-122"/>
              </a:rPr>
              <a:t>任务</a:t>
            </a:r>
            <a:r>
              <a:rPr lang="zh-CN" altLang="en-US" b="0">
                <a:solidFill>
                  <a:schemeClr val="lt1"/>
                </a:solidFill>
                <a:latin typeface="微软雅黑" panose="020B0503020204020204" charset="-122"/>
                <a:ea typeface="微软雅黑" panose="020B0503020204020204" charset="-122"/>
              </a:rPr>
              <a:t>三</a:t>
            </a:r>
            <a:endParaRPr lang="zh-CN" altLang="en-US" b="0">
              <a:solidFill>
                <a:schemeClr val="lt1"/>
              </a:solidFill>
              <a:latin typeface="微软雅黑" panose="020B0503020204020204" charset="-122"/>
              <a:ea typeface="微软雅黑" panose="020B0503020204020204" charset="-122"/>
            </a:endParaRPr>
          </a:p>
        </p:txBody>
      </p:sp>
      <p:sp>
        <p:nvSpPr>
          <p:cNvPr id="2" name="文本占位符 1"/>
          <p:cNvSpPr>
            <a:spLocks noGrp="1"/>
          </p:cNvSpPr>
          <p:nvPr>
            <p:ph type="body" sz="half" idx="2"/>
          </p:nvPr>
        </p:nvSpPr>
        <p:spPr>
          <a:xfrm>
            <a:off x="5409565" y="3253105"/>
            <a:ext cx="4204970" cy="1199515"/>
          </a:xfrm>
        </p:spPr>
        <p:txBody>
          <a:bodyPr/>
          <a:p>
            <a:pPr>
              <a:lnSpc>
                <a:spcPct val="100000"/>
              </a:lnSpc>
            </a:pPr>
            <a:r>
              <a:rPr lang="zh-CN" altLang="en-US" sz="2800" b="1">
                <a:latin typeface="Microsoft YaHei Bold" panose="020B0503020204020204" charset="-122"/>
                <a:ea typeface="Microsoft YaHei Bold" panose="020B0503020204020204" charset="-122"/>
              </a:rPr>
              <a:t>儿科护理的特点</a:t>
            </a:r>
            <a:endParaRPr lang="zh-CN" altLang="en-US" sz="2800" b="1">
              <a:latin typeface="Microsoft YaHei Bold" panose="020B0503020204020204" charset="-122"/>
              <a:ea typeface="Microsoft YaHei Bold" panose="020B0503020204020204" charset="-122"/>
            </a:endParaRPr>
          </a:p>
          <a:p>
            <a:pPr>
              <a:lnSpc>
                <a:spcPct val="100000"/>
              </a:lnSpc>
            </a:pPr>
            <a:r>
              <a:rPr lang="zh-CN" altLang="en-US" sz="2800" b="1">
                <a:latin typeface="Microsoft YaHei Bold" panose="020B0503020204020204" charset="-122"/>
                <a:ea typeface="Microsoft YaHei Bold" panose="020B0503020204020204" charset="-122"/>
              </a:rPr>
              <a:t>及一般原则</a:t>
            </a:r>
            <a:endParaRPr lang="zh-CN" altLang="en-US" sz="2800" b="1">
              <a:latin typeface="Microsoft YaHei Bold" panose="020B0503020204020204" charset="-122"/>
              <a:ea typeface="Microsoft YaHei Bold" panose="020B0503020204020204" charset="-122"/>
            </a:endParaRPr>
          </a:p>
        </p:txBody>
      </p:sp>
    </p:spTree>
    <p:custDataLst>
      <p:tags r:id="rId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1280"/>
            <a:ext cx="10078085" cy="1198880"/>
          </a:xfrm>
          <a:prstGeom prst="rect">
            <a:avLst/>
          </a:prstGeom>
        </p:spPr>
        <p:txBody>
          <a:bodyPr wrap="square">
            <a:spAutoFit/>
          </a:bodyPr>
          <a:lstStyle/>
          <a:p>
            <a:pPr indent="406400" algn="just" fontAlgn="auto">
              <a:lnSpc>
                <a:spcPct val="150000"/>
              </a:lnSpc>
              <a:spcAft>
                <a:spcPts val="600"/>
              </a:spcAft>
              <a:extLst>
                <a:ext uri="{35155182-B16C-46BC-9424-99874614C6A1}">
                  <wpsdc:indentchars xmlns:wpsdc="http://www.wps.cn/officeDocument/2017/drawingmlCustomData" val="200" checksum="1740828767"/>
                </a:ext>
              </a:extLst>
            </a:pPr>
            <a:r>
              <a:rPr sz="1600" dirty="0">
                <a:solidFill>
                  <a:schemeClr val="tx1">
                    <a:lumMod val="50000"/>
                    <a:lumOff val="50000"/>
                  </a:schemeClr>
                </a:solidFill>
                <a:latin typeface="微软雅黑" panose="020B0503020204020204" charset="-122"/>
                <a:ea typeface="微软雅黑" panose="020B0503020204020204" charset="-122"/>
                <a:cs typeface="+mn-ea"/>
              </a:rPr>
              <a:t>外观上：小儿身材大小、身体各部分的比例等与成人明显不同，而且在不断变化，组织结构上也与成人有较大差别，如小儿骨骼比较柔软并富有弹性，不易折断，但长期受压易变形；小儿皮肤、黏膜娇嫩，易发生损伤和感染等。</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（一）小儿解剖生理特点</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056130"/>
            <a:ext cx="10079355" cy="368300"/>
          </a:xfrm>
          <a:prstGeom prst="rect">
            <a:avLst/>
          </a:prstGeom>
        </p:spPr>
        <p:txBody>
          <a:bodyPr wrap="square">
            <a:spAutoFit/>
          </a:bodyPr>
          <a:p>
            <a:pPr indent="457200" algn="l" fontAlgn="auto">
              <a:extLst>
                <a:ext uri="{35155182-B16C-46BC-9424-99874614C6A1}">
                  <wpsdc:indentchars xmlns:wpsdc="http://www.wps.cn/officeDocument/2017/drawingmlCustomData" val="200" checksum="59296752"/>
                </a:ext>
              </a:extLst>
            </a:pPr>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rPr>
              <a:t>1. 解剖特点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一、儿科护理学的特点</a:t>
              </a:r>
              <a:endParaRPr lang="zh-CN" altLang="en-US" sz="2400" b="0">
                <a:solidFill>
                  <a:srgbClr val="FF7F7F"/>
                </a:solidFill>
                <a:latin typeface="微软雅黑" panose="020B0503020204020204" charset="-122"/>
                <a:ea typeface="微软雅黑" panose="020B0503020204020204" charset="-122"/>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12" name="矩形 11"/>
          <p:cNvSpPr/>
          <p:nvPr/>
        </p:nvSpPr>
        <p:spPr>
          <a:xfrm>
            <a:off x="1025525" y="4582160"/>
            <a:ext cx="10078085" cy="1198880"/>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小儿生长发育快，代谢旺盛，各组织器官发育尚未完善。对营养物质（特别是蛋白质和水）及能量的需要量相对比成人多，但胃肠消化功能尚未成熟，故极易发生营养缺乏和消化功能紊乱；此外，不同年龄的小儿有不同的生理、生化正常值，熟悉这些生理、生化特点才能做出正确的判断和处理。</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5" name="矩形 14"/>
          <p:cNvSpPr/>
          <p:nvPr/>
        </p:nvSpPr>
        <p:spPr>
          <a:xfrm>
            <a:off x="1025525" y="4017010"/>
            <a:ext cx="10079355" cy="368300"/>
          </a:xfrm>
          <a:prstGeom prst="rect">
            <a:avLst/>
          </a:prstGeom>
        </p:spPr>
        <p:txBody>
          <a:bodyPr wrap="square">
            <a:spAutoFit/>
          </a:bodyPr>
          <a:p>
            <a:pPr indent="457200" algn="l" fontAlgn="auto">
              <a:extLst>
                <a:ext uri="{35155182-B16C-46BC-9424-99874614C6A1}">
                  <wpsdc:indentchars xmlns:wpsdc="http://www.wps.cn/officeDocument/2017/drawingmlCustomData" val="200" checksum="59296752"/>
                </a:ext>
              </a:extLst>
            </a:pPr>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2.生理特点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12"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6795" y="2625725"/>
            <a:ext cx="10078085" cy="2676525"/>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小儿非特异性免疫不足，如皮肤、黏膜娇嫩，屏障作用差；胃酸杀菌能力弱；白细胞吞噬能力差等。特异性免疫未成熟，特点是产生抗体的能力较差，但可从母体获得 IgG 抗体（被动免疫），故出生后 6 个月内患某些传染病的机会较少；婴儿在 6 个月以后，来自母体的 IgG 浓度下降，患感染的发生率增加。婴儿还可通过母乳获得分泌型 IgA（SIgA），在呼吸道和消化道起抗感染作用，故母乳喂养儿感染的发生率较人工喂养儿低。IgM 抗体在新生儿血清中浓度低，易患革兰氏阴性细菌感染；婴幼儿期 SIgA 也缺乏，易患呼吸道及胃肠道感染；其他体液因子如补体、趋化因子、调理素等活性及白细胞吞噬能力等也较低。故护理中应特别注意消毒隔离以预防感染。</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（一）小儿解剖生理特点</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056130"/>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3. 免疫特点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一、儿科护理学的特点</a:t>
              </a:r>
              <a:endParaRPr lang="zh-CN" altLang="en-US" sz="2400" b="0">
                <a:solidFill>
                  <a:srgbClr val="FF7F7F"/>
                </a:solidFill>
                <a:latin typeface="微软雅黑" panose="020B0503020204020204" charset="-122"/>
                <a:ea typeface="微软雅黑" panose="020B0503020204020204" charset="-122"/>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6795" y="2625725"/>
            <a:ext cx="10078085" cy="2676525"/>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①心理应对能力较差：小儿身心发育尚未成熟，对心理压力的应对能力较差，所以对待小儿要多给予良性刺激，给予更多心理关怀和照顾。②心理发展受环境影响大：小儿通过与环境接触、与人交往及学习，逐渐掌握知识、技能和积累社会经验，使身心得到发展。因而，环境和教育对小儿心理的发展影响很大，在护理中应以小儿及其家庭为中心，与小儿父母、幼教工作者、学校教师等共同合作，完成对小儿心理的正确引导。③心理发展是连续不断的：小儿一出生就生活在充满各种刺激的环境中，心理活动时刻都在变化发展，不会因环境改变（如生病住院等）而停止。因此，根据不同年龄阶段小儿的心理发育特征、心理需求及环境的不同，应采取相应的护理措施。</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（一）小儿解剖生理特点</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056130"/>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4. 心理特点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一、儿科护理学的特点</a:t>
              </a:r>
              <a:endParaRPr lang="zh-CN" altLang="en-US" sz="2400" b="0">
                <a:solidFill>
                  <a:srgbClr val="FF7F7F"/>
                </a:solidFill>
                <a:latin typeface="微软雅黑" panose="020B0503020204020204" charset="-122"/>
                <a:ea typeface="微软雅黑" panose="020B0503020204020204" charset="-122"/>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1280"/>
            <a:ext cx="10078085" cy="1198880"/>
          </a:xfrm>
          <a:prstGeom prst="rect">
            <a:avLst/>
          </a:prstGeom>
        </p:spPr>
        <p:txBody>
          <a:bodyPr wrap="square">
            <a:spAutoFit/>
          </a:bodyPr>
          <a:lstStyle/>
          <a:p>
            <a:pPr indent="406400" algn="just" fontAlgn="auto">
              <a:lnSpc>
                <a:spcPct val="150000"/>
              </a:lnSpc>
              <a:spcAft>
                <a:spcPts val="600"/>
              </a:spcAft>
              <a:extLst>
                <a:ext uri="{35155182-B16C-46BC-9424-99874614C6A1}">
                  <wpsdc:indentchars xmlns:wpsdc="http://www.wps.cn/officeDocument/2017/drawingmlCustomData" val="200" checksum="1740828767"/>
                </a:ext>
              </a:extLst>
            </a:pPr>
            <a:r>
              <a:rPr sz="1600" dirty="0">
                <a:solidFill>
                  <a:schemeClr val="tx1">
                    <a:lumMod val="50000"/>
                    <a:lumOff val="50000"/>
                  </a:schemeClr>
                </a:solidFill>
                <a:latin typeface="微软雅黑" panose="020B0503020204020204" charset="-122"/>
                <a:ea typeface="微软雅黑" panose="020B0503020204020204" charset="-122"/>
                <a:cs typeface="+mn-ea"/>
              </a:rPr>
              <a:t>由于小儿发育不够成熟，对致病因素的反应往往与成人不同，从而发生不同的病理改变。如维生素 D 缺乏时，婴儿易患佝偻病，而成人则表现为骨软化症；肺炎球菌所致的肺部感染在婴儿常为支气管肺炎，而在年长儿则发生大叶性肺炎。</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（二）小儿患病特点</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056130"/>
            <a:ext cx="10079355" cy="368300"/>
          </a:xfrm>
          <a:prstGeom prst="rect">
            <a:avLst/>
          </a:prstGeom>
        </p:spPr>
        <p:txBody>
          <a:bodyPr wrap="square">
            <a:spAutoFit/>
          </a:bodyPr>
          <a:p>
            <a:pPr indent="457200" algn="l" fontAlgn="auto">
              <a:extLst>
                <a:ext uri="{35155182-B16C-46BC-9424-99874614C6A1}">
                  <wpsdc:indentchars xmlns:wpsdc="http://www.wps.cn/officeDocument/2017/drawingmlCustomData" val="200" checksum="59296752"/>
                </a:ext>
              </a:extLst>
            </a:pPr>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rPr>
              <a:t>1. 病理特点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一、儿科护理学的特点</a:t>
              </a:r>
              <a:endParaRPr lang="zh-CN" altLang="en-US" sz="2400" b="0">
                <a:solidFill>
                  <a:srgbClr val="FF7F7F"/>
                </a:solidFill>
                <a:latin typeface="微软雅黑" panose="020B0503020204020204" charset="-122"/>
                <a:ea typeface="微软雅黑" panose="020B0503020204020204" charset="-122"/>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12" name="矩形 11"/>
          <p:cNvSpPr/>
          <p:nvPr/>
        </p:nvSpPr>
        <p:spPr>
          <a:xfrm>
            <a:off x="1025525" y="4582160"/>
            <a:ext cx="10078085" cy="1568450"/>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小儿疾病种类及临床表现与成人有很大不同，而且不同年龄小儿患病种类也有差别，如婴幼儿先天性疾病、遗传性疾病和感染性疾病较多见，特别是患感染性疾病时往往起病急、来势凶、变化快，表现不典型，病灶局限能力差，易发生败血症，常伴有呼吸、循环衰竭及水、电解质紊乱等严重表现。此外，小儿病情发展过程易反复、波动，变化多端，故应密切观察才能及时发现问题、及时处理。</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5" name="矩形 14"/>
          <p:cNvSpPr/>
          <p:nvPr/>
        </p:nvSpPr>
        <p:spPr>
          <a:xfrm>
            <a:off x="1025525" y="4017010"/>
            <a:ext cx="10079355" cy="368300"/>
          </a:xfrm>
          <a:prstGeom prst="rect">
            <a:avLst/>
          </a:prstGeom>
        </p:spPr>
        <p:txBody>
          <a:bodyPr wrap="square">
            <a:spAutoFit/>
          </a:bodyPr>
          <a:p>
            <a:pPr indent="457200" algn="l" fontAlgn="auto">
              <a:extLst>
                <a:ext uri="{35155182-B16C-46BC-9424-99874614C6A1}">
                  <wpsdc:indentchars xmlns:wpsdc="http://www.wps.cn/officeDocument/2017/drawingmlCustomData" val="200" checksum="59296752"/>
                </a:ext>
              </a:extLst>
            </a:pPr>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2. 疾病特点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12"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6795" y="2625725"/>
            <a:ext cx="10078085" cy="2306955"/>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不同年龄阶段小儿患病有其独特的临床表现，故在诊断时应重视年龄因素。如小儿惊厥，在新生儿多考虑与产伤、窒息、颅内出血或先天异常有关；6 个月以内婴儿的无热惊厥应考虑有无婴儿手足抽搦症或中枢神经系统感染；6 个月至 3 岁的小儿则以高热惊厥、中枢神经系统感染多见；3 岁以上年长儿的无热惊厥则以癫痫为多。年幼儿常不能主动反映或准确诉说病情，学龄儿虽能简单陈述病史，但他们的时间和空间知觉尚未发育完善，陈述的可靠性较低。因此，在诊治过程中，除应详细向家长等询问病史之外，还须严密观察小儿病情并结合必要的辅助检查，才能及时做出确切的诊断和处理。</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（二）小儿患病特点</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056130"/>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3. 诊治特点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一、儿科护理学的特点</a:t>
              </a:r>
              <a:endParaRPr lang="zh-CN" altLang="en-US" sz="2400" b="0">
                <a:solidFill>
                  <a:srgbClr val="FF7F7F"/>
                </a:solidFill>
                <a:latin typeface="微软雅黑" panose="020B0503020204020204" charset="-122"/>
                <a:ea typeface="微软雅黑" panose="020B0503020204020204" charset="-122"/>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6795" y="2516505"/>
            <a:ext cx="10440035" cy="1198880"/>
          </a:xfrm>
          <a:prstGeom prst="rect">
            <a:avLst/>
          </a:prstGeom>
        </p:spPr>
        <p:txBody>
          <a:bodyPr wrap="square">
            <a:spAutoFit/>
          </a:bodyPr>
          <a:lstStyle/>
          <a:p>
            <a:pPr indent="406400" algn="just" fontAlgn="auto">
              <a:lnSpc>
                <a:spcPct val="150000"/>
              </a:lnSpc>
              <a:spcAft>
                <a:spcPts val="600"/>
              </a:spcAft>
              <a:extLst>
                <a:ext uri="{35155182-B16C-46BC-9424-99874614C6A1}">
                  <wpsdc:indentchars xmlns:wpsdc="http://www.wps.cn/officeDocument/2017/drawingmlCustomData" val="200" checksum="1740828767"/>
                </a:ext>
              </a:extLst>
            </a:pPr>
            <a:r>
              <a:rPr sz="1600" dirty="0">
                <a:solidFill>
                  <a:schemeClr val="tx1">
                    <a:lumMod val="50000"/>
                    <a:lumOff val="50000"/>
                  </a:schemeClr>
                </a:solidFill>
                <a:latin typeface="微软雅黑" panose="020B0503020204020204" charset="-122"/>
                <a:ea typeface="微软雅黑" panose="020B0503020204020204" charset="-122"/>
                <a:cs typeface="+mn-ea"/>
              </a:rPr>
              <a:t>小儿疾病预后是两个极端，虽患病时起病急、来势猛、变化多，但如治疗及时、护理恰当，好转较快，而且小儿各脏器组织修复和再生能力较强（后遗症少），预后大多较好；若患儿年幼、体弱或治疗不及时，则病情恶化快，死亡率高。</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（二）小儿患病特点</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056130"/>
            <a:ext cx="10079355" cy="368300"/>
          </a:xfrm>
          <a:prstGeom prst="rect">
            <a:avLst/>
          </a:prstGeom>
        </p:spPr>
        <p:txBody>
          <a:bodyPr wrap="square">
            <a:spAutoFit/>
          </a:bodyPr>
          <a:p>
            <a:pPr indent="457200" algn="l" fontAlgn="auto">
              <a:extLst>
                <a:ext uri="{35155182-B16C-46BC-9424-99874614C6A1}">
                  <wpsdc:indentchars xmlns:wpsdc="http://www.wps.cn/officeDocument/2017/drawingmlCustomData" val="200" checksum="59296752"/>
                </a:ext>
              </a:extLst>
            </a:pPr>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rPr>
              <a:t>4. 预后特点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一、儿科护理学的特点</a:t>
              </a:r>
              <a:endParaRPr lang="zh-CN" altLang="en-US" sz="2400" b="0">
                <a:solidFill>
                  <a:srgbClr val="FF7F7F"/>
                </a:solidFill>
                <a:latin typeface="微软雅黑" panose="020B0503020204020204" charset="-122"/>
                <a:ea typeface="微软雅黑" panose="020B0503020204020204" charset="-122"/>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12" name="矩形 11"/>
          <p:cNvSpPr/>
          <p:nvPr/>
        </p:nvSpPr>
        <p:spPr>
          <a:xfrm>
            <a:off x="1026795" y="4452620"/>
            <a:ext cx="10440035" cy="2306955"/>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加强预防措施是使小儿传染病和死亡率下降的重要环节。开展计划免疫和加强传染病管理，已使许多小儿传染病的发病率和病死率大大下降。及早筛查和发现先天性、遗传性疾病以及视觉、听觉障碍和智力异常，并加以干预和矫治，可防止发展为严重伤残；注意科学营养和体育锻炼，可防止小儿肥胖症，并对成年后出现的高血压、动脉粥样硬化引起的冠心病起到预防作用；及时诊治小儿尿路感染，可防止延至成人时发展为晚期慢性肾炎而致肾功能衰竭。因而，小儿时期的预防工作十分重要，不仅可增强小儿体质，使其不生病、少生病，还可促进小儿各方面的健康。因此，儿科医护人员应将照顾的焦点从疾病的治疗移至疾病的预防和健康的促进上来。</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5" name="矩形 14"/>
          <p:cNvSpPr/>
          <p:nvPr/>
        </p:nvSpPr>
        <p:spPr>
          <a:xfrm>
            <a:off x="1025525" y="4017010"/>
            <a:ext cx="10079355" cy="368300"/>
          </a:xfrm>
          <a:prstGeom prst="rect">
            <a:avLst/>
          </a:prstGeom>
        </p:spPr>
        <p:txBody>
          <a:bodyPr wrap="square">
            <a:spAutoFit/>
          </a:bodyPr>
          <a:p>
            <a:pPr indent="457200" algn="l" fontAlgn="auto">
              <a:extLst>
                <a:ext uri="{35155182-B16C-46BC-9424-99874614C6A1}">
                  <wpsdc:indentchars xmlns:wpsdc="http://www.wps.cn/officeDocument/2017/drawingmlCustomData" val="200" checksum="59296752"/>
                </a:ext>
              </a:extLst>
            </a:pPr>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5. 预防特点</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12"/>
                                        </p:tgtEl>
                                        <p:attrNameLst>
                                          <p:attrName>style.visibility</p:attrName>
                                        </p:attrNameLst>
                                      </p:cBhvr>
                                      <p:to>
                                        <p:strVal val="visible"/>
                                      </p:to>
                                    </p:set>
                                    <p:animEffect transition="in" filter="wipe(up)">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12"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二、儿科护理的一般原则</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grpSp>
        <p:nvGrpSpPr>
          <p:cNvPr id="82" name="Group 38"/>
          <p:cNvGrpSpPr/>
          <p:nvPr/>
        </p:nvGrpSpPr>
        <p:grpSpPr bwMode="auto">
          <a:xfrm>
            <a:off x="6946061" y="2523535"/>
            <a:ext cx="753441" cy="225030"/>
            <a:chOff x="7244862" y="2564012"/>
            <a:chExt cx="1005315" cy="299674"/>
          </a:xfrm>
        </p:grpSpPr>
        <p:cxnSp>
          <p:nvCxnSpPr>
            <p:cNvPr id="83" name="Straight Connector 39"/>
            <p:cNvCxnSpPr/>
            <p:nvPr/>
          </p:nvCxnSpPr>
          <p:spPr>
            <a:xfrm flipV="1">
              <a:off x="7244862" y="2564012"/>
              <a:ext cx="393867" cy="299674"/>
            </a:xfrm>
            <a:prstGeom prst="line">
              <a:avLst/>
            </a:prstGeom>
            <a:ln w="19050">
              <a:solidFill>
                <a:srgbClr val="FF7F7F"/>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84" name="Straight Connector 40"/>
            <p:cNvCxnSpPr/>
            <p:nvPr/>
          </p:nvCxnSpPr>
          <p:spPr>
            <a:xfrm>
              <a:off x="7643494" y="2564012"/>
              <a:ext cx="606683" cy="0"/>
            </a:xfrm>
            <a:prstGeom prst="line">
              <a:avLst/>
            </a:prstGeom>
            <a:ln w="19050">
              <a:solidFill>
                <a:srgbClr val="FF7F7F"/>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85" name="Group 41"/>
          <p:cNvGrpSpPr/>
          <p:nvPr/>
        </p:nvGrpSpPr>
        <p:grpSpPr bwMode="auto">
          <a:xfrm flipH="1">
            <a:off x="4475066" y="2523535"/>
            <a:ext cx="753441" cy="225030"/>
            <a:chOff x="7244862" y="2564012"/>
            <a:chExt cx="1005315" cy="299674"/>
          </a:xfrm>
        </p:grpSpPr>
        <p:cxnSp>
          <p:nvCxnSpPr>
            <p:cNvPr id="86" name="Straight Connector 42"/>
            <p:cNvCxnSpPr/>
            <p:nvPr/>
          </p:nvCxnSpPr>
          <p:spPr>
            <a:xfrm flipV="1">
              <a:off x="7244862" y="2564012"/>
              <a:ext cx="393867" cy="299674"/>
            </a:xfrm>
            <a:prstGeom prst="line">
              <a:avLst/>
            </a:prstGeom>
            <a:ln w="19050">
              <a:solidFill>
                <a:srgbClr val="FF7F7F"/>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87" name="Straight Connector 43"/>
            <p:cNvCxnSpPr/>
            <p:nvPr/>
          </p:nvCxnSpPr>
          <p:spPr>
            <a:xfrm>
              <a:off x="7643494" y="2564012"/>
              <a:ext cx="606683" cy="0"/>
            </a:xfrm>
            <a:prstGeom prst="line">
              <a:avLst/>
            </a:prstGeom>
            <a:ln w="19050">
              <a:solidFill>
                <a:srgbClr val="FF7F7F"/>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88" name="Group 44"/>
          <p:cNvGrpSpPr/>
          <p:nvPr/>
        </p:nvGrpSpPr>
        <p:grpSpPr bwMode="auto">
          <a:xfrm rot="1354404" flipV="1">
            <a:off x="6362832" y="3974921"/>
            <a:ext cx="753441" cy="225031"/>
            <a:chOff x="7244862" y="2564012"/>
            <a:chExt cx="1005315" cy="299674"/>
          </a:xfrm>
        </p:grpSpPr>
        <p:cxnSp>
          <p:nvCxnSpPr>
            <p:cNvPr id="89" name="Straight Connector 45"/>
            <p:cNvCxnSpPr/>
            <p:nvPr/>
          </p:nvCxnSpPr>
          <p:spPr>
            <a:xfrm flipV="1">
              <a:off x="7243091" y="2565176"/>
              <a:ext cx="393867" cy="299673"/>
            </a:xfrm>
            <a:prstGeom prst="line">
              <a:avLst/>
            </a:prstGeom>
            <a:ln w="19050">
              <a:solidFill>
                <a:srgbClr val="FF7F7F"/>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90" name="Straight Connector 46"/>
            <p:cNvCxnSpPr/>
            <p:nvPr/>
          </p:nvCxnSpPr>
          <p:spPr>
            <a:xfrm>
              <a:off x="7642763" y="2565315"/>
              <a:ext cx="606683" cy="0"/>
            </a:xfrm>
            <a:prstGeom prst="line">
              <a:avLst/>
            </a:prstGeom>
            <a:ln w="19050">
              <a:solidFill>
                <a:srgbClr val="FF7F7F"/>
              </a:solidFill>
              <a:headEnd type="none"/>
              <a:tailEnd type="oval" w="sm" len="sm"/>
            </a:ln>
          </p:spPr>
          <p:style>
            <a:lnRef idx="1">
              <a:schemeClr val="accent1"/>
            </a:lnRef>
            <a:fillRef idx="0">
              <a:schemeClr val="accent1"/>
            </a:fillRef>
            <a:effectRef idx="0">
              <a:schemeClr val="accent1"/>
            </a:effectRef>
            <a:fontRef idx="minor">
              <a:schemeClr val="tx1"/>
            </a:fontRef>
          </p:style>
        </p:cxnSp>
      </p:grpSp>
      <p:grpSp>
        <p:nvGrpSpPr>
          <p:cNvPr id="91" name="Group 47"/>
          <p:cNvGrpSpPr/>
          <p:nvPr/>
        </p:nvGrpSpPr>
        <p:grpSpPr bwMode="auto">
          <a:xfrm rot="-1354404" flipH="1" flipV="1">
            <a:off x="5084484" y="3974921"/>
            <a:ext cx="753441" cy="225031"/>
            <a:chOff x="7244862" y="2564012"/>
            <a:chExt cx="1005315" cy="299674"/>
          </a:xfrm>
        </p:grpSpPr>
        <p:cxnSp>
          <p:nvCxnSpPr>
            <p:cNvPr id="92" name="Straight Connector 48"/>
            <p:cNvCxnSpPr/>
            <p:nvPr/>
          </p:nvCxnSpPr>
          <p:spPr>
            <a:xfrm flipV="1">
              <a:off x="7245168" y="2564320"/>
              <a:ext cx="393867" cy="299674"/>
            </a:xfrm>
            <a:prstGeom prst="line">
              <a:avLst/>
            </a:prstGeom>
            <a:ln w="19050">
              <a:solidFill>
                <a:srgbClr val="FF7F7F"/>
              </a:solidFill>
              <a:headEnd type="oval" w="sm" len="sm"/>
              <a:tailEnd type="none"/>
            </a:ln>
          </p:spPr>
          <p:style>
            <a:lnRef idx="1">
              <a:schemeClr val="accent1"/>
            </a:lnRef>
            <a:fillRef idx="0">
              <a:schemeClr val="accent1"/>
            </a:fillRef>
            <a:effectRef idx="0">
              <a:schemeClr val="accent1"/>
            </a:effectRef>
            <a:fontRef idx="minor">
              <a:schemeClr val="tx1"/>
            </a:fontRef>
          </p:style>
        </p:cxnSp>
        <p:cxnSp>
          <p:nvCxnSpPr>
            <p:cNvPr id="93" name="Straight Connector 49"/>
            <p:cNvCxnSpPr/>
            <p:nvPr/>
          </p:nvCxnSpPr>
          <p:spPr>
            <a:xfrm>
              <a:off x="7644838" y="2564460"/>
              <a:ext cx="606683" cy="0"/>
            </a:xfrm>
            <a:prstGeom prst="line">
              <a:avLst/>
            </a:prstGeom>
            <a:ln w="19050">
              <a:solidFill>
                <a:srgbClr val="FF7F7F"/>
              </a:solidFill>
              <a:headEnd type="none"/>
              <a:tailEnd type="oval" w="sm" len="sm"/>
            </a:ln>
          </p:spPr>
          <p:style>
            <a:lnRef idx="1">
              <a:schemeClr val="accent1"/>
            </a:lnRef>
            <a:fillRef idx="0">
              <a:schemeClr val="accent1"/>
            </a:fillRef>
            <a:effectRef idx="0">
              <a:schemeClr val="accent1"/>
            </a:effectRef>
            <a:fontRef idx="minor">
              <a:schemeClr val="tx1"/>
            </a:fontRef>
          </p:style>
        </p:cxnSp>
      </p:grpSp>
      <p:sp>
        <p:nvSpPr>
          <p:cNvPr id="95" name="Text Placeholder 2"/>
          <p:cNvSpPr txBox="1"/>
          <p:nvPr/>
        </p:nvSpPr>
        <p:spPr>
          <a:xfrm>
            <a:off x="7870190" y="1530350"/>
            <a:ext cx="3234690" cy="361950"/>
          </a:xfrm>
          <a:prstGeom prst="rect">
            <a:avLst/>
          </a:prstGeom>
          <a:noFill/>
        </p:spPr>
        <p:txBody>
          <a:bodyPr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rPr>
              <a:t>3. 减少创伤和疼痛</a:t>
            </a:r>
            <a:endPar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96" name="TextBox 52"/>
          <p:cNvSpPr txBox="1"/>
          <p:nvPr/>
        </p:nvSpPr>
        <p:spPr>
          <a:xfrm>
            <a:off x="7871460" y="1950720"/>
            <a:ext cx="3570605" cy="1732280"/>
          </a:xfrm>
          <a:prstGeom prst="rect">
            <a:avLst/>
          </a:prstGeom>
          <a:noFill/>
        </p:spPr>
        <p:txBody>
          <a:bodyPr wrap="square" lIns="0" tIns="0" rIns="0" bIns="0">
            <a:spAutoFit/>
          </a:bodyPr>
          <a:lstStyle/>
          <a:p>
            <a:pPr defTabSz="1087755">
              <a:lnSpc>
                <a:spcPct val="115000"/>
              </a:lnSpc>
              <a:spcBef>
                <a:spcPts val="0"/>
              </a:spcBef>
              <a:spcAft>
                <a:spcPts val="0"/>
              </a:spcAft>
              <a:defRPr/>
            </a:pPr>
            <a:r>
              <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rPr>
              <a:t>目前临床上的有创性、有痛性的医疗措施使小儿出现情绪波动，甚至害怕。儿科护士应充分认识疾病本身及其治疗和护理过程对小儿及其家庭带来的影响，尽可能提供无创性照护，并应采取有效措施防止或减少小儿与家庭的分离，帮助小儿及其家庭建立把握感和控制感，防止和减少身体的伤害和疼痛。</a:t>
            </a:r>
            <a:endPar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endParaRPr>
          </a:p>
        </p:txBody>
      </p:sp>
      <p:sp>
        <p:nvSpPr>
          <p:cNvPr id="98" name="Text Placeholder 2"/>
          <p:cNvSpPr txBox="1"/>
          <p:nvPr/>
        </p:nvSpPr>
        <p:spPr>
          <a:xfrm>
            <a:off x="7103745" y="4163695"/>
            <a:ext cx="3498850" cy="361950"/>
          </a:xfrm>
          <a:prstGeom prst="rect">
            <a:avLst/>
          </a:prstGeom>
          <a:noFill/>
        </p:spPr>
        <p:txBody>
          <a:bodyPr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rPr>
              <a:t>4. 对小儿负责和危险管理</a:t>
            </a:r>
            <a:endPar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99" name="TextBox 55"/>
          <p:cNvSpPr txBox="1"/>
          <p:nvPr/>
        </p:nvSpPr>
        <p:spPr>
          <a:xfrm>
            <a:off x="7103110" y="4622165"/>
            <a:ext cx="4144010" cy="1732280"/>
          </a:xfrm>
          <a:prstGeom prst="rect">
            <a:avLst/>
          </a:prstGeom>
          <a:noFill/>
        </p:spPr>
        <p:txBody>
          <a:bodyPr wrap="square" lIns="0" tIns="0" rIns="0" bIns="0">
            <a:spAutoFit/>
          </a:bodyPr>
          <a:lstStyle/>
          <a:p>
            <a:pPr defTabSz="1087755">
              <a:lnSpc>
                <a:spcPct val="115000"/>
              </a:lnSpc>
              <a:spcBef>
                <a:spcPts val="0"/>
              </a:spcBef>
              <a:spcAft>
                <a:spcPts val="0"/>
              </a:spcAft>
              <a:defRPr/>
            </a:pPr>
            <a:r>
              <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rPr>
              <a:t>应尽量为患儿提供最佳护理，并避免因各种活动可能导致的不良后果：①通过危险管理，使卫生保健机构减少对患儿、护士及其他相关人员造成的伤害；②通过质量保证，将护理过程、护理结果与护理标准进行对照，以监控护理质量；③通过质量促进，检查护理服务的结构和过程，持续研究和改进护理过程及护理结果，以提高护理质量，满足患儿及家长需求。</a:t>
            </a:r>
            <a:endPar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endParaRPr>
          </a:p>
        </p:txBody>
      </p:sp>
      <p:sp>
        <p:nvSpPr>
          <p:cNvPr id="101" name="Text Placeholder 2"/>
          <p:cNvSpPr txBox="1"/>
          <p:nvPr/>
        </p:nvSpPr>
        <p:spPr>
          <a:xfrm>
            <a:off x="1605915" y="1768475"/>
            <a:ext cx="2764790" cy="361315"/>
          </a:xfrm>
          <a:prstGeom prst="rect">
            <a:avLst/>
          </a:prstGeom>
          <a:noFill/>
        </p:spPr>
        <p:txBody>
          <a:bodyPr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rPr>
              <a:t>1. 以家庭为中心的护理</a:t>
            </a:r>
            <a:endPar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102" name="TextBox 58"/>
          <p:cNvSpPr txBox="1"/>
          <p:nvPr/>
        </p:nvSpPr>
        <p:spPr>
          <a:xfrm>
            <a:off x="603885" y="2188210"/>
            <a:ext cx="3766820" cy="1484630"/>
          </a:xfrm>
          <a:prstGeom prst="rect">
            <a:avLst/>
          </a:prstGeom>
          <a:noFill/>
        </p:spPr>
        <p:txBody>
          <a:bodyPr wrap="square" lIns="0" tIns="0" rIns="0" bIns="0">
            <a:spAutoFit/>
          </a:bodyPr>
          <a:lstStyle/>
          <a:p>
            <a:pPr algn="r" defTabSz="1087755">
              <a:lnSpc>
                <a:spcPct val="115000"/>
              </a:lnSpc>
              <a:spcBef>
                <a:spcPts val="0"/>
              </a:spcBef>
              <a:spcAft>
                <a:spcPts val="0"/>
              </a:spcAft>
              <a:defRPr/>
            </a:pPr>
            <a:r>
              <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rPr>
              <a:t>家庭是小儿生活的中心，对小儿身心健康的影响很大。儿科护士必须鼓励、支持、尊重并提高家庭的功能，维护和支持家庭原有的照护方式和决</a:t>
            </a:r>
            <a:endPar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endParaRPr>
          </a:p>
          <a:p>
            <a:pPr algn="r" defTabSz="1087755">
              <a:lnSpc>
                <a:spcPct val="115000"/>
              </a:lnSpc>
              <a:spcBef>
                <a:spcPts val="0"/>
              </a:spcBef>
              <a:spcAft>
                <a:spcPts val="0"/>
              </a:spcAft>
              <a:defRPr/>
            </a:pPr>
            <a:r>
              <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rPr>
              <a:t>策角色，考虑所有家庭成员的需求，而不仅仅是小儿的需求。以家庭为中心的护理包括两个基本概念：</a:t>
            </a:r>
            <a:r>
              <a:rPr lang="zh-CN" altLang="en-US" sz="1400" b="1" dirty="0">
                <a:solidFill>
                  <a:schemeClr val="bg1">
                    <a:lumMod val="50000"/>
                  </a:schemeClr>
                </a:solidFill>
                <a:latin typeface="Microsoft YaHei Bold" panose="020B0503020204020204" charset="-122"/>
                <a:ea typeface="Microsoft YaHei Bold" panose="020B0503020204020204" charset="-122"/>
                <a:cs typeface="Open Sans" panose="020B0606030504020204" pitchFamily="34" charset="0"/>
              </a:rPr>
              <a:t>促成和授权</a:t>
            </a:r>
            <a:r>
              <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rPr>
              <a:t>。</a:t>
            </a:r>
            <a:endPar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endParaRPr>
          </a:p>
        </p:txBody>
      </p:sp>
      <p:sp>
        <p:nvSpPr>
          <p:cNvPr id="104" name="Text Placeholder 2"/>
          <p:cNvSpPr txBox="1"/>
          <p:nvPr/>
        </p:nvSpPr>
        <p:spPr>
          <a:xfrm>
            <a:off x="2303145" y="4159885"/>
            <a:ext cx="2764790" cy="347980"/>
          </a:xfrm>
          <a:prstGeom prst="rect">
            <a:avLst/>
          </a:prstGeom>
          <a:noFill/>
        </p:spPr>
        <p:txBody>
          <a:bodyPr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rPr>
              <a:t>2. 实施身心整体护理</a:t>
            </a:r>
            <a:endParaRPr lang="zh-CN" altLang="en-US" sz="1800" b="1" dirty="0">
              <a:solidFill>
                <a:srgbClr val="FF7F7F"/>
              </a:solidFill>
              <a:latin typeface="微软雅黑" panose="020B0503020204020204" charset="-122"/>
              <a:ea typeface="微软雅黑" panose="020B0503020204020204" charset="-122"/>
              <a:cs typeface="Clear Sans" panose="020B0503030202020304" pitchFamily="34" charset="0"/>
            </a:endParaRPr>
          </a:p>
        </p:txBody>
      </p:sp>
      <p:sp>
        <p:nvSpPr>
          <p:cNvPr id="105" name="TextBox 61"/>
          <p:cNvSpPr txBox="1"/>
          <p:nvPr/>
        </p:nvSpPr>
        <p:spPr>
          <a:xfrm>
            <a:off x="926465" y="4604385"/>
            <a:ext cx="4141470" cy="1484630"/>
          </a:xfrm>
          <a:prstGeom prst="rect">
            <a:avLst/>
          </a:prstGeom>
          <a:noFill/>
        </p:spPr>
        <p:txBody>
          <a:bodyPr wrap="square" lIns="0" tIns="0" rIns="0" bIns="0">
            <a:spAutoFit/>
          </a:bodyPr>
          <a:lstStyle/>
          <a:p>
            <a:pPr algn="r" defTabSz="1087755">
              <a:lnSpc>
                <a:spcPct val="115000"/>
              </a:lnSpc>
              <a:spcBef>
                <a:spcPts val="0"/>
              </a:spcBef>
              <a:spcAft>
                <a:spcPts val="0"/>
              </a:spcAft>
              <a:defRPr/>
            </a:pPr>
            <a:r>
              <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rPr>
              <a:t>护理工作不应仅限于满足小儿的生理需要，维持已有的发育状况，还应包括维护和促进小儿心理行为的发展和精神心理的健康；除关心小儿机体各系统或各器官功能的协调平衡之外，还应使小儿的生理、心理活动状态与社会环境相适应，并应重视环境带给小儿的影响。</a:t>
            </a:r>
            <a:endParaRPr lang="zh-CN" altLang="en-US" sz="1400" dirty="0">
              <a:solidFill>
                <a:schemeClr val="bg1">
                  <a:lumMod val="50000"/>
                </a:schemeClr>
              </a:solidFill>
              <a:latin typeface="微软雅黑" panose="020B0503020204020204" charset="-122"/>
              <a:ea typeface="微软雅黑" panose="020B0503020204020204" charset="-122"/>
              <a:cs typeface="Open Sans" panose="020B0606030504020204" pitchFamily="34" charset="0"/>
            </a:endParaRPr>
          </a:p>
        </p:txBody>
      </p:sp>
      <p:grpSp>
        <p:nvGrpSpPr>
          <p:cNvPr id="106" name="Group 1"/>
          <p:cNvGrpSpPr/>
          <p:nvPr/>
        </p:nvGrpSpPr>
        <p:grpSpPr bwMode="auto">
          <a:xfrm>
            <a:off x="4615517" y="2293742"/>
            <a:ext cx="2954248" cy="2878959"/>
            <a:chOff x="4121518" y="1915221"/>
            <a:chExt cx="3939219" cy="3837413"/>
          </a:xfrm>
        </p:grpSpPr>
        <p:grpSp>
          <p:nvGrpSpPr>
            <p:cNvPr id="35856" name="Group 52"/>
            <p:cNvGrpSpPr/>
            <p:nvPr/>
          </p:nvGrpSpPr>
          <p:grpSpPr bwMode="auto">
            <a:xfrm>
              <a:off x="4121518" y="1915221"/>
              <a:ext cx="3939219" cy="3837413"/>
              <a:chOff x="3160707" y="1634350"/>
              <a:chExt cx="2825746" cy="2752719"/>
            </a:xfrm>
          </p:grpSpPr>
          <p:sp>
            <p:nvSpPr>
              <p:cNvPr id="107" name="Freeform 5"/>
              <p:cNvSpPr>
                <a:spLocks noEditPoints="1"/>
              </p:cNvSpPr>
              <p:nvPr/>
            </p:nvSpPr>
            <p:spPr bwMode="auto">
              <a:xfrm>
                <a:off x="3160707" y="1912126"/>
                <a:ext cx="1180620" cy="1243163"/>
              </a:xfrm>
              <a:custGeom>
                <a:avLst/>
                <a:gdLst/>
                <a:ahLst/>
                <a:cxnLst>
                  <a:cxn ang="0">
                    <a:pos x="85" y="294"/>
                  </a:cxn>
                  <a:cxn ang="0">
                    <a:pos x="0" y="330"/>
                  </a:cxn>
                  <a:cxn ang="0">
                    <a:pos x="314" y="0"/>
                  </a:cxn>
                  <a:cxn ang="0">
                    <a:pos x="167" y="327"/>
                  </a:cxn>
                  <a:cxn ang="0">
                    <a:pos x="85" y="294"/>
                  </a:cxn>
                  <a:cxn ang="0">
                    <a:pos x="85" y="294"/>
                  </a:cxn>
                  <a:cxn ang="0">
                    <a:pos x="85" y="294"/>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chemeClr val="bg1">
                  <a:lumMod val="75000"/>
                </a:schemeClr>
              </a:solidFill>
              <a:ln w="9525">
                <a:noFill/>
                <a:round/>
              </a:ln>
            </p:spPr>
            <p:txBody>
              <a:bodyPr/>
              <a:lstStyle/>
              <a:p>
                <a:pPr defTabSz="685165">
                  <a:defRPr/>
                </a:pPr>
                <a:endParaRPr lang="en-US" sz="1800" dirty="0">
                  <a:latin typeface="+mn-lt"/>
                </a:endParaRPr>
              </a:p>
            </p:txBody>
          </p:sp>
          <p:sp>
            <p:nvSpPr>
              <p:cNvPr id="108" name="Freeform 6"/>
              <p:cNvSpPr>
                <a:spLocks noEditPoints="1"/>
              </p:cNvSpPr>
              <p:nvPr/>
            </p:nvSpPr>
            <p:spPr bwMode="auto">
              <a:xfrm>
                <a:off x="3885929" y="1916680"/>
                <a:ext cx="636419" cy="1238610"/>
              </a:xfrm>
              <a:custGeom>
                <a:avLst/>
                <a:gdLst/>
                <a:ahLst/>
                <a:cxnLst>
                  <a:cxn ang="0">
                    <a:pos x="84" y="293"/>
                  </a:cxn>
                  <a:cxn ang="0">
                    <a:pos x="1" y="327"/>
                  </a:cxn>
                  <a:cxn ang="0">
                    <a:pos x="169" y="0"/>
                  </a:cxn>
                  <a:cxn ang="0">
                    <a:pos x="169" y="329"/>
                  </a:cxn>
                  <a:cxn ang="0">
                    <a:pos x="84" y="293"/>
                  </a:cxn>
                  <a:cxn ang="0">
                    <a:pos x="84" y="293"/>
                  </a:cxn>
                  <a:cxn ang="0">
                    <a:pos x="84" y="29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FF7F7F"/>
              </a:solidFill>
              <a:ln w="9525">
                <a:noFill/>
                <a:round/>
              </a:ln>
            </p:spPr>
            <p:txBody>
              <a:bodyPr/>
              <a:lstStyle/>
              <a:p>
                <a:pPr defTabSz="685165">
                  <a:defRPr/>
                </a:pPr>
                <a:endParaRPr lang="en-US" sz="1800" dirty="0">
                  <a:latin typeface="+mn-lt"/>
                </a:endParaRPr>
              </a:p>
            </p:txBody>
          </p:sp>
          <p:sp>
            <p:nvSpPr>
              <p:cNvPr id="109" name="Freeform 7"/>
              <p:cNvSpPr>
                <a:spLocks noEditPoints="1"/>
              </p:cNvSpPr>
              <p:nvPr/>
            </p:nvSpPr>
            <p:spPr bwMode="auto">
              <a:xfrm>
                <a:off x="4621397" y="1916680"/>
                <a:ext cx="635281" cy="1238610"/>
              </a:xfrm>
              <a:custGeom>
                <a:avLst/>
                <a:gdLst/>
                <a:ahLst/>
                <a:cxnLst>
                  <a:cxn ang="0">
                    <a:pos x="85" y="293"/>
                  </a:cxn>
                  <a:cxn ang="0">
                    <a:pos x="0" y="329"/>
                  </a:cxn>
                  <a:cxn ang="0">
                    <a:pos x="0" y="0"/>
                  </a:cxn>
                  <a:cxn ang="0">
                    <a:pos x="168" y="327"/>
                  </a:cxn>
                  <a:cxn ang="0">
                    <a:pos x="85" y="293"/>
                  </a:cxn>
                  <a:cxn ang="0">
                    <a:pos x="85" y="293"/>
                  </a:cxn>
                  <a:cxn ang="0">
                    <a:pos x="85" y="29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chemeClr val="bg1">
                  <a:lumMod val="75000"/>
                </a:schemeClr>
              </a:solidFill>
              <a:ln w="9525">
                <a:noFill/>
                <a:round/>
              </a:ln>
            </p:spPr>
            <p:txBody>
              <a:bodyPr/>
              <a:lstStyle/>
              <a:p>
                <a:pPr defTabSz="685165">
                  <a:defRPr/>
                </a:pPr>
                <a:endParaRPr lang="en-US" sz="1800" dirty="0">
                  <a:latin typeface="+mn-lt"/>
                </a:endParaRPr>
              </a:p>
            </p:txBody>
          </p:sp>
          <p:sp>
            <p:nvSpPr>
              <p:cNvPr id="110" name="Freeform 8"/>
              <p:cNvSpPr>
                <a:spLocks noEditPoints="1"/>
              </p:cNvSpPr>
              <p:nvPr/>
            </p:nvSpPr>
            <p:spPr bwMode="auto">
              <a:xfrm>
                <a:off x="4797864" y="1912126"/>
                <a:ext cx="1188589" cy="1251133"/>
              </a:xfrm>
              <a:custGeom>
                <a:avLst/>
                <a:gdLst/>
                <a:ahLst/>
                <a:cxnLst>
                  <a:cxn ang="0">
                    <a:pos x="229" y="294"/>
                  </a:cxn>
                  <a:cxn ang="0">
                    <a:pos x="147" y="327"/>
                  </a:cxn>
                  <a:cxn ang="0">
                    <a:pos x="0" y="0"/>
                  </a:cxn>
                  <a:cxn ang="0">
                    <a:pos x="316" y="332"/>
                  </a:cxn>
                  <a:cxn ang="0">
                    <a:pos x="229" y="294"/>
                  </a:cxn>
                  <a:cxn ang="0">
                    <a:pos x="229" y="294"/>
                  </a:cxn>
                  <a:cxn ang="0">
                    <a:pos x="229" y="294"/>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FF7F7F"/>
              </a:solidFill>
              <a:ln w="9525">
                <a:noFill/>
                <a:round/>
              </a:ln>
            </p:spPr>
            <p:txBody>
              <a:bodyPr/>
              <a:lstStyle/>
              <a:p>
                <a:pPr defTabSz="685165">
                  <a:defRPr/>
                </a:pPr>
                <a:endParaRPr lang="en-US" sz="1800" dirty="0">
                  <a:latin typeface="+mn-lt"/>
                </a:endParaRPr>
              </a:p>
            </p:txBody>
          </p:sp>
          <p:sp>
            <p:nvSpPr>
              <p:cNvPr id="111" name="Freeform 9"/>
              <p:cNvSpPr>
                <a:spLocks noEditPoints="1"/>
              </p:cNvSpPr>
              <p:nvPr/>
            </p:nvSpPr>
            <p:spPr bwMode="auto">
              <a:xfrm>
                <a:off x="4522348" y="3336300"/>
                <a:ext cx="494107" cy="1050769"/>
              </a:xfrm>
              <a:custGeom>
                <a:avLst/>
                <a:gdLst/>
                <a:ahLst/>
                <a:cxnLst>
                  <a:cxn ang="0">
                    <a:pos x="13" y="7"/>
                  </a:cxn>
                  <a:cxn ang="0">
                    <a:pos x="0" y="0"/>
                  </a:cxn>
                  <a:cxn ang="0">
                    <a:pos x="0" y="214"/>
                  </a:cxn>
                  <a:cxn ang="0">
                    <a:pos x="2" y="219"/>
                  </a:cxn>
                  <a:cxn ang="0">
                    <a:pos x="66" y="279"/>
                  </a:cxn>
                  <a:cxn ang="0">
                    <a:pos x="131" y="214"/>
                  </a:cxn>
                  <a:cxn ang="0">
                    <a:pos x="118" y="201"/>
                  </a:cxn>
                  <a:cxn ang="0">
                    <a:pos x="105" y="214"/>
                  </a:cxn>
                  <a:cxn ang="0">
                    <a:pos x="66" y="253"/>
                  </a:cxn>
                  <a:cxn ang="0">
                    <a:pos x="27" y="214"/>
                  </a:cxn>
                  <a:cxn ang="0">
                    <a:pos x="26" y="211"/>
                  </a:cxn>
                  <a:cxn ang="0">
                    <a:pos x="26" y="0"/>
                  </a:cxn>
                  <a:cxn ang="0">
                    <a:pos x="13" y="7"/>
                  </a:cxn>
                  <a:cxn ang="0">
                    <a:pos x="13" y="7"/>
                  </a:cxn>
                  <a:cxn ang="0">
                    <a:pos x="13" y="7"/>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chemeClr val="tx1">
                  <a:lumMod val="50000"/>
                  <a:lumOff val="50000"/>
                </a:schemeClr>
              </a:solidFill>
              <a:ln w="9525">
                <a:noFill/>
                <a:round/>
              </a:ln>
            </p:spPr>
            <p:txBody>
              <a:bodyPr/>
              <a:lstStyle/>
              <a:p>
                <a:pPr defTabSz="685165">
                  <a:defRPr/>
                </a:pPr>
                <a:endParaRPr lang="en-US" sz="1800" dirty="0">
                  <a:latin typeface="+mn-lt"/>
                </a:endParaRPr>
              </a:p>
            </p:txBody>
          </p:sp>
          <p:sp>
            <p:nvSpPr>
              <p:cNvPr id="112" name="Freeform 10"/>
              <p:cNvSpPr>
                <a:spLocks noEditPoints="1"/>
              </p:cNvSpPr>
              <p:nvPr/>
            </p:nvSpPr>
            <p:spPr bwMode="auto">
              <a:xfrm>
                <a:off x="4522348" y="1634350"/>
                <a:ext cx="99049" cy="198086"/>
              </a:xfrm>
              <a:custGeom>
                <a:avLst/>
                <a:gdLst/>
                <a:ahLst/>
                <a:cxnLst>
                  <a:cxn ang="0">
                    <a:pos x="26" y="52"/>
                  </a:cxn>
                  <a:cxn ang="0">
                    <a:pos x="26" y="13"/>
                  </a:cxn>
                  <a:cxn ang="0">
                    <a:pos x="13" y="0"/>
                  </a:cxn>
                  <a:cxn ang="0">
                    <a:pos x="0" y="13"/>
                  </a:cxn>
                  <a:cxn ang="0">
                    <a:pos x="0" y="52"/>
                  </a:cxn>
                  <a:cxn ang="0">
                    <a:pos x="0" y="53"/>
                  </a:cxn>
                  <a:cxn ang="0">
                    <a:pos x="26" y="53"/>
                  </a:cxn>
                  <a:cxn ang="0">
                    <a:pos x="26" y="52"/>
                  </a:cxn>
                  <a:cxn ang="0">
                    <a:pos x="26" y="52"/>
                  </a:cxn>
                  <a:cxn ang="0">
                    <a:pos x="26" y="52"/>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chemeClr val="tx1">
                  <a:lumMod val="50000"/>
                  <a:lumOff val="50000"/>
                </a:schemeClr>
              </a:solidFill>
              <a:ln w="9525">
                <a:noFill/>
                <a:round/>
              </a:ln>
            </p:spPr>
            <p:txBody>
              <a:bodyPr/>
              <a:lstStyle/>
              <a:p>
                <a:pPr defTabSz="685165">
                  <a:defRPr/>
                </a:pPr>
                <a:endParaRPr lang="en-US" sz="1800" dirty="0">
                  <a:latin typeface="+mn-lt"/>
                </a:endParaRPr>
              </a:p>
            </p:txBody>
          </p:sp>
        </p:grpSp>
        <p:sp>
          <p:nvSpPr>
            <p:cNvPr id="35857" name="Shape 1094"/>
            <p:cNvSpPr/>
            <p:nvPr/>
          </p:nvSpPr>
          <p:spPr bwMode="auto">
            <a:xfrm>
              <a:off x="4568684" y="3131690"/>
              <a:ext cx="376996" cy="269235"/>
            </a:xfrm>
            <a:custGeom>
              <a:avLst/>
              <a:gdLst>
                <a:gd name="T0" fmla="*/ 188498 w 21600"/>
                <a:gd name="T1" fmla="*/ 134618 h 21600"/>
                <a:gd name="T2" fmla="*/ 188498 w 21600"/>
                <a:gd name="T3" fmla="*/ 134618 h 21600"/>
                <a:gd name="T4" fmla="*/ 188498 w 21600"/>
                <a:gd name="T5" fmla="*/ 134618 h 21600"/>
                <a:gd name="T6" fmla="*/ 188498 w 21600"/>
                <a:gd name="T7" fmla="*/ 13461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088" tIns="38088" rIns="38088" bIns="38088" anchor="ctr"/>
            <a:lstStyle/>
            <a:p>
              <a:endParaRPr lang="zh-CN" altLang="en-US" sz="1800"/>
            </a:p>
          </p:txBody>
        </p:sp>
        <p:sp>
          <p:nvSpPr>
            <p:cNvPr id="35858" name="Freeform 62"/>
            <p:cNvSpPr>
              <a:spLocks noEditPoints="1"/>
            </p:cNvSpPr>
            <p:nvPr/>
          </p:nvSpPr>
          <p:spPr bwMode="auto">
            <a:xfrm>
              <a:off x="5477986" y="3065772"/>
              <a:ext cx="320256" cy="360553"/>
            </a:xfrm>
            <a:custGeom>
              <a:avLst/>
              <a:gdLst>
                <a:gd name="T0" fmla="*/ 300240 w 320"/>
                <a:gd name="T1" fmla="*/ 0 h 360"/>
                <a:gd name="T2" fmla="*/ 256205 w 320"/>
                <a:gd name="T3" fmla="*/ 0 h 360"/>
                <a:gd name="T4" fmla="*/ 240192 w 320"/>
                <a:gd name="T5" fmla="*/ 20031 h 360"/>
                <a:gd name="T6" fmla="*/ 240192 w 320"/>
                <a:gd name="T7" fmla="*/ 360553 h 360"/>
                <a:gd name="T8" fmla="*/ 320256 w 320"/>
                <a:gd name="T9" fmla="*/ 360553 h 360"/>
                <a:gd name="T10" fmla="*/ 320256 w 320"/>
                <a:gd name="T11" fmla="*/ 20031 h 360"/>
                <a:gd name="T12" fmla="*/ 300240 w 320"/>
                <a:gd name="T13" fmla="*/ 0 h 360"/>
                <a:gd name="T14" fmla="*/ 180144 w 320"/>
                <a:gd name="T15" fmla="*/ 120184 h 360"/>
                <a:gd name="T16" fmla="*/ 136109 w 320"/>
                <a:gd name="T17" fmla="*/ 120184 h 360"/>
                <a:gd name="T18" fmla="*/ 120096 w 320"/>
                <a:gd name="T19" fmla="*/ 140215 h 360"/>
                <a:gd name="T20" fmla="*/ 120096 w 320"/>
                <a:gd name="T21" fmla="*/ 360553 h 360"/>
                <a:gd name="T22" fmla="*/ 200160 w 320"/>
                <a:gd name="T23" fmla="*/ 360553 h 360"/>
                <a:gd name="T24" fmla="*/ 200160 w 320"/>
                <a:gd name="T25" fmla="*/ 140215 h 360"/>
                <a:gd name="T26" fmla="*/ 180144 w 320"/>
                <a:gd name="T27" fmla="*/ 120184 h 360"/>
                <a:gd name="T28" fmla="*/ 60048 w 320"/>
                <a:gd name="T29" fmla="*/ 240369 h 360"/>
                <a:gd name="T30" fmla="*/ 16013 w 320"/>
                <a:gd name="T31" fmla="*/ 240369 h 360"/>
                <a:gd name="T32" fmla="*/ 0 w 320"/>
                <a:gd name="T33" fmla="*/ 260399 h 360"/>
                <a:gd name="T34" fmla="*/ 0 w 320"/>
                <a:gd name="T35" fmla="*/ 360553 h 360"/>
                <a:gd name="T36" fmla="*/ 80064 w 320"/>
                <a:gd name="T37" fmla="*/ 360553 h 360"/>
                <a:gd name="T38" fmla="*/ 80064 w 320"/>
                <a:gd name="T39" fmla="*/ 260399 h 360"/>
                <a:gd name="T40" fmla="*/ 60048 w 320"/>
                <a:gd name="T41" fmla="*/ 240369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800"/>
            </a:p>
          </p:txBody>
        </p:sp>
        <p:sp>
          <p:nvSpPr>
            <p:cNvPr id="35859" name="Shape 1090"/>
            <p:cNvSpPr/>
            <p:nvPr/>
          </p:nvSpPr>
          <p:spPr bwMode="auto">
            <a:xfrm>
              <a:off x="6331218" y="3128517"/>
              <a:ext cx="396184" cy="336517"/>
            </a:xfrm>
            <a:custGeom>
              <a:avLst/>
              <a:gdLst>
                <a:gd name="T0" fmla="*/ 198092 w 21600"/>
                <a:gd name="T1" fmla="*/ 168259 h 21600"/>
                <a:gd name="T2" fmla="*/ 198092 w 21600"/>
                <a:gd name="T3" fmla="*/ 168259 h 21600"/>
                <a:gd name="T4" fmla="*/ 198092 w 21600"/>
                <a:gd name="T5" fmla="*/ 168259 h 21600"/>
                <a:gd name="T6" fmla="*/ 198092 w 21600"/>
                <a:gd name="T7" fmla="*/ 16825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bg1"/>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088" tIns="38088" rIns="38088" bIns="38088" anchor="ctr"/>
            <a:lstStyle/>
            <a:p>
              <a:endParaRPr lang="zh-CN" altLang="en-US" sz="1800"/>
            </a:p>
          </p:txBody>
        </p:sp>
        <p:sp>
          <p:nvSpPr>
            <p:cNvPr id="35860" name="Shape 1687"/>
            <p:cNvSpPr/>
            <p:nvPr/>
          </p:nvSpPr>
          <p:spPr bwMode="auto">
            <a:xfrm>
              <a:off x="7266129" y="3116104"/>
              <a:ext cx="361315" cy="361342"/>
            </a:xfrm>
            <a:custGeom>
              <a:avLst/>
              <a:gdLst>
                <a:gd name="T0" fmla="*/ 180658 w 21600"/>
                <a:gd name="T1" fmla="*/ 180671 h 21600"/>
                <a:gd name="T2" fmla="*/ 180658 w 21600"/>
                <a:gd name="T3" fmla="*/ 180671 h 21600"/>
                <a:gd name="T4" fmla="*/ 180658 w 21600"/>
                <a:gd name="T5" fmla="*/ 180671 h 21600"/>
                <a:gd name="T6" fmla="*/ 180658 w 21600"/>
                <a:gd name="T7" fmla="*/ 18067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38088" tIns="38088" rIns="38088" bIns="38088" anchor="ctr"/>
            <a:lstStyle/>
            <a:p>
              <a:endParaRPr lang="zh-CN" altLang="en-US" sz="1800"/>
            </a:p>
          </p:txBody>
        </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anim calcmode="lin" valueType="num">
                                      <p:cBhvr>
                                        <p:cTn id="8" dur="500" fill="hold"/>
                                        <p:tgtEl>
                                          <p:spTgt spid="106"/>
                                        </p:tgtEl>
                                        <p:attrNameLst>
                                          <p:attrName>ppt_x</p:attrName>
                                        </p:attrNameLst>
                                      </p:cBhvr>
                                      <p:tavLst>
                                        <p:tav tm="0">
                                          <p:val>
                                            <p:strVal val="#ppt_x"/>
                                          </p:val>
                                        </p:tav>
                                        <p:tav tm="100000">
                                          <p:val>
                                            <p:strVal val="#ppt_x"/>
                                          </p:val>
                                        </p:tav>
                                      </p:tavLst>
                                    </p:anim>
                                    <p:anim calcmode="lin" valueType="num">
                                      <p:cBhvr>
                                        <p:cTn id="9" dur="450" decel="100000" fill="hold"/>
                                        <p:tgtEl>
                                          <p:spTgt spid="106"/>
                                        </p:tgtEl>
                                        <p:attrNameLst>
                                          <p:attrName>ppt_y</p:attrName>
                                        </p:attrNameLst>
                                      </p:cBhvr>
                                      <p:tavLst>
                                        <p:tav tm="0">
                                          <p:val>
                                            <p:strVal val="#ppt_y+1"/>
                                          </p:val>
                                        </p:tav>
                                        <p:tav tm="100000">
                                          <p:val>
                                            <p:strVal val="#ppt_y-.03"/>
                                          </p:val>
                                        </p:tav>
                                      </p:tavLst>
                                    </p:anim>
                                    <p:anim calcmode="lin" valueType="num">
                                      <p:cBhvr>
                                        <p:cTn id="10" dur="1" accel="100000" fill="hold">
                                          <p:stCondLst>
                                            <p:cond delay="499"/>
                                          </p:stCondLst>
                                        </p:cTn>
                                        <p:tgtEl>
                                          <p:spTgt spid="106"/>
                                        </p:tgtEl>
                                        <p:attrNameLst>
                                          <p:attrName>ppt_y</p:attrName>
                                        </p:attrNameLst>
                                      </p:cBhvr>
                                      <p:tavLst>
                                        <p:tav tm="0">
                                          <p:val>
                                            <p:strVal val="#ppt_y-.03"/>
                                          </p:val>
                                        </p:tav>
                                        <p:tav tm="100000">
                                          <p:val>
                                            <p:strVal val="#ppt_y"/>
                                          </p:val>
                                        </p:tav>
                                      </p:tavLst>
                                    </p:anim>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85"/>
                                        </p:tgtEl>
                                        <p:attrNameLst>
                                          <p:attrName>style.visibility</p:attrName>
                                        </p:attrNameLst>
                                      </p:cBhvr>
                                      <p:to>
                                        <p:strVal val="visible"/>
                                      </p:to>
                                    </p:set>
                                    <p:animEffect transition="in" filter="wipe(right)">
                                      <p:cBhvr>
                                        <p:cTn id="14" dur="500"/>
                                        <p:tgtEl>
                                          <p:spTgt spid="85"/>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82"/>
                                        </p:tgtEl>
                                        <p:attrNameLst>
                                          <p:attrName>style.visibility</p:attrName>
                                        </p:attrNameLst>
                                      </p:cBhvr>
                                      <p:to>
                                        <p:strVal val="visible"/>
                                      </p:to>
                                    </p:set>
                                    <p:animEffect transition="in" filter="wipe(left)">
                                      <p:cBhvr>
                                        <p:cTn id="18" dur="500"/>
                                        <p:tgtEl>
                                          <p:spTgt spid="82"/>
                                        </p:tgtEl>
                                      </p:cBhvr>
                                    </p:animEffect>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91"/>
                                        </p:tgtEl>
                                        <p:attrNameLst>
                                          <p:attrName>style.visibility</p:attrName>
                                        </p:attrNameLst>
                                      </p:cBhvr>
                                      <p:to>
                                        <p:strVal val="visible"/>
                                      </p:to>
                                    </p:set>
                                    <p:animEffect transition="in" filter="wipe(up)">
                                      <p:cBhvr>
                                        <p:cTn id="22" dur="500"/>
                                        <p:tgtEl>
                                          <p:spTgt spid="91"/>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88"/>
                                        </p:tgtEl>
                                        <p:attrNameLst>
                                          <p:attrName>style.visibility</p:attrName>
                                        </p:attrNameLst>
                                      </p:cBhvr>
                                      <p:to>
                                        <p:strVal val="visible"/>
                                      </p:to>
                                    </p:set>
                                    <p:animEffect transition="in" filter="wipe(up)">
                                      <p:cBhvr>
                                        <p:cTn id="26"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title"/>
            <p:custDataLst>
              <p:tags r:id="rId1"/>
            </p:custDataLst>
          </p:nvPr>
        </p:nvSpPr>
        <p:spPr>
          <a:xfrm>
            <a:off x="5410200" y="2181225"/>
            <a:ext cx="4204335" cy="1071880"/>
          </a:xfrm>
        </p:spPr>
        <p:txBody>
          <a:bodyPr/>
          <a:p>
            <a:r>
              <a:rPr lang="zh-CN" altLang="en-US" b="0">
                <a:solidFill>
                  <a:schemeClr val="lt1"/>
                </a:solidFill>
                <a:latin typeface="微软雅黑" panose="020B0503020204020204" charset="-122"/>
                <a:ea typeface="微软雅黑" panose="020B0503020204020204" charset="-122"/>
              </a:rPr>
              <a:t>任务</a:t>
            </a:r>
            <a:r>
              <a:rPr lang="zh-CN" altLang="en-US" b="0">
                <a:solidFill>
                  <a:schemeClr val="lt1"/>
                </a:solidFill>
                <a:latin typeface="微软雅黑" panose="020B0503020204020204" charset="-122"/>
                <a:ea typeface="微软雅黑" panose="020B0503020204020204" charset="-122"/>
              </a:rPr>
              <a:t>三</a:t>
            </a:r>
            <a:endParaRPr lang="zh-CN" altLang="en-US" b="0">
              <a:solidFill>
                <a:schemeClr val="lt1"/>
              </a:solidFill>
              <a:latin typeface="微软雅黑" panose="020B0503020204020204" charset="-122"/>
              <a:ea typeface="微软雅黑" panose="020B0503020204020204" charset="-122"/>
            </a:endParaRPr>
          </a:p>
        </p:txBody>
      </p:sp>
      <p:sp>
        <p:nvSpPr>
          <p:cNvPr id="2" name="文本占位符 1"/>
          <p:cNvSpPr>
            <a:spLocks noGrp="1"/>
          </p:cNvSpPr>
          <p:nvPr>
            <p:ph type="body" sz="half" idx="2"/>
          </p:nvPr>
        </p:nvSpPr>
        <p:spPr>
          <a:xfrm>
            <a:off x="5409565" y="3253105"/>
            <a:ext cx="4204970" cy="1199515"/>
          </a:xfrm>
        </p:spPr>
        <p:txBody>
          <a:bodyPr/>
          <a:p>
            <a:pPr>
              <a:lnSpc>
                <a:spcPct val="100000"/>
              </a:lnSpc>
            </a:pPr>
            <a:r>
              <a:rPr lang="zh-CN" altLang="en-US" sz="2800" b="1">
                <a:latin typeface="Microsoft YaHei Bold" panose="020B0503020204020204" charset="-122"/>
                <a:ea typeface="Microsoft YaHei Bold" panose="020B0503020204020204" charset="-122"/>
              </a:rPr>
              <a:t>儿科护士的素质</a:t>
            </a:r>
            <a:endParaRPr lang="zh-CN" altLang="en-US" sz="2800" b="1">
              <a:latin typeface="Microsoft YaHei Bold" panose="020B0503020204020204" charset="-122"/>
              <a:ea typeface="Microsoft YaHei Bold" panose="020B0503020204020204" charset="-122"/>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34390" y="2377440"/>
            <a:ext cx="1794510" cy="2103755"/>
          </a:xfrm>
          <a:prstGeom prst="rect">
            <a:avLst/>
          </a:prstGeom>
        </p:spPr>
      </p:pic>
      <p:sp>
        <p:nvSpPr>
          <p:cNvPr id="19" name="TextBox 33"/>
          <p:cNvSpPr txBox="1"/>
          <p:nvPr/>
        </p:nvSpPr>
        <p:spPr>
          <a:xfrm>
            <a:off x="664990" y="631555"/>
            <a:ext cx="3135312" cy="706755"/>
          </a:xfrm>
          <a:prstGeom prst="rect">
            <a:avLst/>
          </a:prstGeom>
          <a:noFill/>
        </p:spPr>
        <p:txBody>
          <a:bodyPr>
            <a:spAutoFit/>
          </a:bodyPr>
          <a:lstStyle/>
          <a:p>
            <a:pPr>
              <a:defRPr/>
            </a:pPr>
            <a:r>
              <a:rPr lang="zh-CN" altLang="en-US" sz="4000" dirty="0">
                <a:solidFill>
                  <a:srgbClr val="FF7F7F"/>
                </a:solidFill>
                <a:latin typeface="微软雅黑" panose="020B0503020204020204" charset="-122"/>
                <a:ea typeface="微软雅黑" panose="020B0503020204020204" charset="-122"/>
              </a:rPr>
              <a:t>目录</a:t>
            </a:r>
            <a:r>
              <a:rPr lang="zh-CN" altLang="en-US" sz="4000" b="1" dirty="0">
                <a:solidFill>
                  <a:srgbClr val="FF7F7F"/>
                </a:solidFill>
                <a:latin typeface="微软雅黑" panose="020B0503020204020204" charset="-122"/>
                <a:ea typeface="微软雅黑" panose="020B0503020204020204" charset="-122"/>
              </a:rPr>
              <a:t> </a:t>
            </a:r>
            <a:r>
              <a:rPr lang="en-US" altLang="zh-CN" sz="2000" dirty="0">
                <a:solidFill>
                  <a:srgbClr val="FF7F7F"/>
                </a:solidFill>
                <a:latin typeface="微软雅黑" panose="020B0503020204020204" charset="-122"/>
                <a:ea typeface="微软雅黑" panose="020B0503020204020204" charset="-122"/>
                <a:cs typeface="Arial" panose="020B0604020202020204" pitchFamily="34" charset="0"/>
              </a:rPr>
              <a:t>Contents</a:t>
            </a:r>
            <a:endParaRPr lang="en-US" altLang="zh-CN" sz="2000" dirty="0">
              <a:solidFill>
                <a:srgbClr val="FF7F7F"/>
              </a:solidFill>
              <a:latin typeface="微软雅黑" panose="020B0503020204020204" charset="-122"/>
              <a:ea typeface="微软雅黑" panose="020B0503020204020204" charset="-122"/>
              <a:cs typeface="Arial" panose="020B0604020202020204" pitchFamily="34" charset="0"/>
            </a:endParaRPr>
          </a:p>
        </p:txBody>
      </p:sp>
      <p:grpSp>
        <p:nvGrpSpPr>
          <p:cNvPr id="9" name="组合 8"/>
          <p:cNvGrpSpPr/>
          <p:nvPr/>
        </p:nvGrpSpPr>
        <p:grpSpPr>
          <a:xfrm>
            <a:off x="3539490" y="1381125"/>
            <a:ext cx="7469505" cy="510540"/>
            <a:chOff x="5072" y="2085"/>
            <a:chExt cx="6799" cy="804"/>
          </a:xfrm>
        </p:grpSpPr>
        <p:sp>
          <p:nvSpPr>
            <p:cNvPr id="50" name="圆角矩形 3"/>
            <p:cNvSpPr/>
            <p:nvPr/>
          </p:nvSpPr>
          <p:spPr>
            <a:xfrm>
              <a:off x="6433" y="2085"/>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泌尿系统疾病患儿的护理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51" name="圆角矩形 1"/>
            <p:cNvSpPr/>
            <p:nvPr/>
          </p:nvSpPr>
          <p:spPr>
            <a:xfrm>
              <a:off x="5072" y="2085"/>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rPr>
                <a:t>单元</a:t>
              </a:r>
              <a:r>
                <a:rPr lang="zh-CN" altLang="en-US" sz="2000" dirty="0">
                  <a:solidFill>
                    <a:schemeClr val="bg1"/>
                  </a:solidFill>
                  <a:latin typeface="微软雅黑" panose="020B0503020204020204" charset="-122"/>
                  <a:ea typeface="微软雅黑" panose="020B0503020204020204" charset="-122"/>
                </a:rPr>
                <a:t>九</a:t>
              </a:r>
              <a:endParaRPr lang="zh-CN" altLang="en-US" sz="2000" dirty="0">
                <a:solidFill>
                  <a:schemeClr val="bg1"/>
                </a:solidFill>
                <a:latin typeface="微软雅黑" panose="020B0503020204020204" charset="-122"/>
                <a:ea typeface="微软雅黑" panose="020B0503020204020204" charset="-122"/>
              </a:endParaRPr>
            </a:p>
          </p:txBody>
        </p:sp>
      </p:grpSp>
      <p:grpSp>
        <p:nvGrpSpPr>
          <p:cNvPr id="8" name="组合 7"/>
          <p:cNvGrpSpPr/>
          <p:nvPr/>
        </p:nvGrpSpPr>
        <p:grpSpPr>
          <a:xfrm>
            <a:off x="3539490" y="2022475"/>
            <a:ext cx="7469505" cy="510540"/>
            <a:chOff x="5072" y="3374"/>
            <a:chExt cx="6799" cy="804"/>
          </a:xfrm>
        </p:grpSpPr>
        <p:sp>
          <p:nvSpPr>
            <p:cNvPr id="52" name="圆角矩形 3"/>
            <p:cNvSpPr/>
            <p:nvPr/>
          </p:nvSpPr>
          <p:spPr>
            <a:xfrm>
              <a:off x="6433" y="3374"/>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循环系统疾病患儿的护理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53" name="圆角矩形 1"/>
            <p:cNvSpPr/>
            <p:nvPr/>
          </p:nvSpPr>
          <p:spPr>
            <a:xfrm>
              <a:off x="5072" y="3374"/>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单元</a:t>
              </a:r>
              <a:r>
                <a:rPr lang="zh-CN" altLang="en-US" sz="2000" dirty="0">
                  <a:solidFill>
                    <a:schemeClr val="bg1"/>
                  </a:solidFill>
                  <a:latin typeface="微软雅黑" panose="020B0503020204020204" charset="-122"/>
                  <a:ea typeface="微软雅黑" panose="020B0503020204020204" charset="-122"/>
                  <a:sym typeface="+mn-ea"/>
                </a:rPr>
                <a:t>十</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7" name="组合 6"/>
          <p:cNvGrpSpPr/>
          <p:nvPr/>
        </p:nvGrpSpPr>
        <p:grpSpPr>
          <a:xfrm>
            <a:off x="3539490" y="2663825"/>
            <a:ext cx="7469505" cy="510540"/>
            <a:chOff x="5072" y="4663"/>
            <a:chExt cx="6799" cy="804"/>
          </a:xfrm>
        </p:grpSpPr>
        <p:sp>
          <p:nvSpPr>
            <p:cNvPr id="54" name="圆角矩形 3"/>
            <p:cNvSpPr/>
            <p:nvPr/>
          </p:nvSpPr>
          <p:spPr>
            <a:xfrm>
              <a:off x="6433" y="4663"/>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造血系统疾病患儿的护理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55" name="圆角矩形 1"/>
            <p:cNvSpPr/>
            <p:nvPr/>
          </p:nvSpPr>
          <p:spPr>
            <a:xfrm>
              <a:off x="5072" y="4663"/>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单元十</a:t>
              </a:r>
              <a:r>
                <a:rPr lang="zh-CN" altLang="en-US" sz="2000" dirty="0">
                  <a:solidFill>
                    <a:schemeClr val="bg1"/>
                  </a:solidFill>
                  <a:latin typeface="微软雅黑" panose="020B0503020204020204" charset="-122"/>
                  <a:ea typeface="微软雅黑" panose="020B0503020204020204" charset="-122"/>
                  <a:sym typeface="+mn-ea"/>
                </a:rPr>
                <a:t>一</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6" name="组合 5"/>
          <p:cNvGrpSpPr/>
          <p:nvPr/>
        </p:nvGrpSpPr>
        <p:grpSpPr>
          <a:xfrm>
            <a:off x="3539490" y="3305175"/>
            <a:ext cx="7469505" cy="510540"/>
            <a:chOff x="5072" y="5952"/>
            <a:chExt cx="6799" cy="804"/>
          </a:xfrm>
        </p:grpSpPr>
        <p:sp>
          <p:nvSpPr>
            <p:cNvPr id="56" name="圆角矩形 3"/>
            <p:cNvSpPr/>
            <p:nvPr/>
          </p:nvSpPr>
          <p:spPr>
            <a:xfrm>
              <a:off x="6433" y="5952"/>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神经系统疾病患儿的护理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57" name="圆角矩形 1"/>
            <p:cNvSpPr/>
            <p:nvPr/>
          </p:nvSpPr>
          <p:spPr>
            <a:xfrm>
              <a:off x="5072" y="5952"/>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lstStyle/>
            <a:p>
              <a:pPr algn="ctr"/>
              <a:r>
                <a:rPr lang="zh-CN" altLang="en-US" sz="2000" dirty="0">
                  <a:solidFill>
                    <a:schemeClr val="bg1"/>
                  </a:solidFill>
                  <a:latin typeface="微软雅黑" panose="020B0503020204020204" charset="-122"/>
                  <a:ea typeface="微软雅黑" panose="020B0503020204020204" charset="-122"/>
                  <a:sym typeface="+mn-ea"/>
                </a:rPr>
                <a:t>单元十</a:t>
              </a:r>
              <a:r>
                <a:rPr lang="zh-CN" altLang="en-US" sz="2000" dirty="0">
                  <a:solidFill>
                    <a:schemeClr val="bg1"/>
                  </a:solidFill>
                  <a:latin typeface="微软雅黑" panose="020B0503020204020204" charset="-122"/>
                  <a:ea typeface="微软雅黑" panose="020B0503020204020204" charset="-122"/>
                  <a:sym typeface="+mn-ea"/>
                </a:rPr>
                <a:t>二</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5" name="组合 4"/>
          <p:cNvGrpSpPr/>
          <p:nvPr/>
        </p:nvGrpSpPr>
        <p:grpSpPr>
          <a:xfrm>
            <a:off x="3539490" y="3946525"/>
            <a:ext cx="7469505" cy="510540"/>
            <a:chOff x="5072" y="6757"/>
            <a:chExt cx="6799" cy="804"/>
          </a:xfrm>
        </p:grpSpPr>
        <p:sp>
          <p:nvSpPr>
            <p:cNvPr id="3" name="圆角矩形 3"/>
            <p:cNvSpPr/>
            <p:nvPr/>
          </p:nvSpPr>
          <p:spPr>
            <a:xfrm>
              <a:off x="6433" y="6757"/>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免疫缺陷病和结缔组织疾病患儿的护理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4" name="圆角矩形 1"/>
            <p:cNvSpPr/>
            <p:nvPr/>
          </p:nvSpPr>
          <p:spPr>
            <a:xfrm>
              <a:off x="5072" y="6757"/>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单元十</a:t>
              </a:r>
              <a:r>
                <a:rPr lang="zh-CN" altLang="en-US" sz="2000" dirty="0">
                  <a:solidFill>
                    <a:schemeClr val="bg1"/>
                  </a:solidFill>
                  <a:latin typeface="微软雅黑" panose="020B0503020204020204" charset="-122"/>
                  <a:ea typeface="微软雅黑" panose="020B0503020204020204" charset="-122"/>
                  <a:sym typeface="+mn-ea"/>
                </a:rPr>
                <a:t>三</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10" name="组合 9"/>
          <p:cNvGrpSpPr/>
          <p:nvPr/>
        </p:nvGrpSpPr>
        <p:grpSpPr>
          <a:xfrm>
            <a:off x="3539490" y="4587875"/>
            <a:ext cx="7469505" cy="510540"/>
            <a:chOff x="5072" y="5952"/>
            <a:chExt cx="6799" cy="804"/>
          </a:xfrm>
        </p:grpSpPr>
        <p:sp>
          <p:nvSpPr>
            <p:cNvPr id="11" name="圆角矩形 3"/>
            <p:cNvSpPr/>
            <p:nvPr/>
          </p:nvSpPr>
          <p:spPr>
            <a:xfrm>
              <a:off x="6433" y="5952"/>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传染病和寄生虫病患儿的护理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12" name="圆角矩形 1"/>
            <p:cNvSpPr/>
            <p:nvPr/>
          </p:nvSpPr>
          <p:spPr>
            <a:xfrm>
              <a:off x="5072" y="5952"/>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单元十</a:t>
              </a:r>
              <a:r>
                <a:rPr lang="zh-CN" altLang="en-US" sz="2000" dirty="0">
                  <a:solidFill>
                    <a:schemeClr val="bg1"/>
                  </a:solidFill>
                  <a:latin typeface="微软雅黑" panose="020B0503020204020204" charset="-122"/>
                  <a:ea typeface="微软雅黑" panose="020B0503020204020204" charset="-122"/>
                  <a:sym typeface="+mn-ea"/>
                </a:rPr>
                <a:t>四</a:t>
              </a:r>
              <a:endParaRPr lang="zh-CN" altLang="en-US" sz="2000" dirty="0">
                <a:solidFill>
                  <a:schemeClr val="bg1"/>
                </a:solidFill>
                <a:latin typeface="微软雅黑" panose="020B0503020204020204" charset="-122"/>
                <a:ea typeface="微软雅黑" panose="020B0503020204020204" charset="-122"/>
                <a:sym typeface="+mn-ea"/>
              </a:endParaRPr>
            </a:p>
          </p:txBody>
        </p:sp>
      </p:grpSp>
      <p:grpSp>
        <p:nvGrpSpPr>
          <p:cNvPr id="13" name="组合 12"/>
          <p:cNvGrpSpPr/>
          <p:nvPr/>
        </p:nvGrpSpPr>
        <p:grpSpPr>
          <a:xfrm>
            <a:off x="3539490" y="5229225"/>
            <a:ext cx="7469505" cy="510540"/>
            <a:chOff x="5072" y="6757"/>
            <a:chExt cx="6799" cy="804"/>
          </a:xfrm>
        </p:grpSpPr>
        <p:sp>
          <p:nvSpPr>
            <p:cNvPr id="14" name="圆角矩形 3"/>
            <p:cNvSpPr/>
            <p:nvPr/>
          </p:nvSpPr>
          <p:spPr>
            <a:xfrm>
              <a:off x="6433" y="6757"/>
              <a:ext cx="5438" cy="805"/>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99828"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急性中毒与常见急症患儿的护理</a:t>
              </a:r>
              <a:endParaRPr lang="zh-CN" altLang="en-US" sz="2000" dirty="0">
                <a:solidFill>
                  <a:schemeClr val="bg1"/>
                </a:solidFill>
                <a:latin typeface="微软雅黑" panose="020B0503020204020204" charset="-122"/>
                <a:ea typeface="微软雅黑" panose="020B0503020204020204" charset="-122"/>
              </a:endParaRPr>
            </a:p>
          </p:txBody>
        </p:sp>
        <p:sp>
          <p:nvSpPr>
            <p:cNvPr id="15" name="圆角矩形 1"/>
            <p:cNvSpPr/>
            <p:nvPr/>
          </p:nvSpPr>
          <p:spPr>
            <a:xfrm>
              <a:off x="5072" y="6757"/>
              <a:ext cx="1587" cy="805"/>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28" tIns="49914" rIns="323983" bIns="49914" rtlCol="0" anchor="ctr"/>
            <a:p>
              <a:pPr algn="ctr"/>
              <a:r>
                <a:rPr lang="zh-CN" altLang="en-US" sz="2000" dirty="0">
                  <a:solidFill>
                    <a:schemeClr val="bg1"/>
                  </a:solidFill>
                  <a:latin typeface="微软雅黑" panose="020B0503020204020204" charset="-122"/>
                  <a:ea typeface="微软雅黑" panose="020B0503020204020204" charset="-122"/>
                  <a:sym typeface="+mn-ea"/>
                </a:rPr>
                <a:t>单元十</a:t>
              </a:r>
              <a:r>
                <a:rPr lang="zh-CN" altLang="en-US" sz="2000" dirty="0">
                  <a:solidFill>
                    <a:schemeClr val="bg1"/>
                  </a:solidFill>
                  <a:latin typeface="微软雅黑" panose="020B0503020204020204" charset="-122"/>
                  <a:ea typeface="微软雅黑" panose="020B0503020204020204" charset="-122"/>
                  <a:sym typeface="+mn-ea"/>
                </a:rPr>
                <a:t>五</a:t>
              </a:r>
              <a:endParaRPr lang="zh-CN" altLang="en-US" sz="2000" dirty="0">
                <a:solidFill>
                  <a:schemeClr val="bg1"/>
                </a:solidFill>
                <a:latin typeface="微软雅黑" panose="020B0503020204020204" charset="-122"/>
                <a:ea typeface="微软雅黑" panose="020B0503020204020204"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p14:dur="9" advTm="6646">
        <p:comb/>
      </p:transition>
    </mc:Choice>
    <mc:Fallback>
      <p:transition advTm="6646">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5725"/>
            <a:ext cx="10078085" cy="1198880"/>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小儿正处于生长发育阶段，各系统功能尚未发育成熟，生活自理能力不足。儿科护士最重要的角色是在帮助小儿促进、保持或恢复健康的过程中，为小儿及其家庭提供直接的护理，如营养的摄取、感染的预防、药物的给予、心理的支持、健康的指导等，以满足小儿身、心两方面的需求。</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（一）儿科护士的角色</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25742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1. 护理活动执行者</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一、儿科护士角色及其素质要求</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3" name="矩形 2"/>
          <p:cNvSpPr/>
          <p:nvPr/>
        </p:nvSpPr>
        <p:spPr>
          <a:xfrm>
            <a:off x="1025525" y="4458335"/>
            <a:ext cx="10078085" cy="1568450"/>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为促进小儿身心健康发展，护士必须运用专业的知识和技能，收集小儿的生理、心理、社会状况等方面的资料，全面评估小儿的健康状况以及小儿家庭在面临疾病和伤害时所产生的反应，找出健康问题，并根据小儿生长发育不同阶段的特点，制订系统全面的、切实可行的护理计划，采取有效的护理措施，以减轻小儿的痛苦，帮助小儿适应医院、社区、家庭的生活。</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4" name="矩形 3"/>
          <p:cNvSpPr/>
          <p:nvPr/>
        </p:nvSpPr>
        <p:spPr>
          <a:xfrm>
            <a:off x="1025525" y="409003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2. 护理计划者</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5725"/>
            <a:ext cx="10078085" cy="1568450"/>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在护理小儿的过程中，护士应依据各年龄阶段小儿智力发展的水平，以其能接受的方式，介绍有关健康知识，帮助他们建立自我保健意识，培养良好的生活习惯，纠正不良行为。同时对家长宣传科学育儿的知识，帮助家长了解诊断和治疗过程，为小儿和家庭介绍相关的医疗保健机构和相关组织，使他们采取健康的态度和健康的行为，以达到预防疾病、促进健康的目的。</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（一）儿科护士的角色</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25742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3. 健康教育者</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一、儿科护士角色及其素质要求</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3" name="矩形 2"/>
          <p:cNvSpPr/>
          <p:nvPr/>
        </p:nvSpPr>
        <p:spPr>
          <a:xfrm>
            <a:off x="1025525" y="4723765"/>
            <a:ext cx="10078085" cy="1568450"/>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为促进健康，护士需联系并协调与有关人员及机构的相互关系。如与医生联系讨论有关治疗和护理的方案；与营养师联系讨论有关膳食的安排；与家长联系让其共同参与对小儿的护理过程等，以保证护理计划的贯彻执行。建立并维护一个有效的沟通网，使儿童保健工作与有关的诊断、治疗、救助得以互相协调、配合，保证小儿获得最适宜的整体性医疗护理。</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4" name="矩形 3"/>
          <p:cNvSpPr/>
          <p:nvPr/>
        </p:nvSpPr>
        <p:spPr>
          <a:xfrm>
            <a:off x="1025525" y="435546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4. 健康协调者</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3" grpId="0"/>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5725"/>
            <a:ext cx="10078085" cy="1198880"/>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护士通过倾听患儿及其家长的倾诉、关心小儿及其家长在医院环境中的感受、触摸和陪伴小儿、解答他们的问题、为他们提供有关治疗的信息、给予健康指导等，解除小儿及其家长对疾病和与健康有关问题的疑惑，使他们能够以积极有效的方法去应对压力，找到满足生理、心理、社会需要的最适宜、最有效的方法。</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（一）儿科护士的角色</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25742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5. 健康咨询者</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一、儿科护士角色及其素质要求</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3" name="矩形 2"/>
          <p:cNvSpPr/>
          <p:nvPr/>
        </p:nvSpPr>
        <p:spPr>
          <a:xfrm>
            <a:off x="1025525" y="4723765"/>
            <a:ext cx="10078085" cy="1198880"/>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护士是小儿及其家庭权益的维护者，在小儿不会表达或表达不清自己的要求和意愿时，护士有责任解释并维护小儿的权益不受侵犯或损害。护士还需评估有碍小儿健康的问题和事件，向有关行政部门提出改进的意见和建议。</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4" name="矩形 3"/>
          <p:cNvSpPr/>
          <p:nvPr/>
        </p:nvSpPr>
        <p:spPr>
          <a:xfrm>
            <a:off x="1025525" y="435546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6. 小儿及其家庭代言人　</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3"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5725"/>
            <a:ext cx="10078085" cy="1198880"/>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护士在护理工作中，应积极进行护理研究工作，通过研究来验证、扩展护理理论和知识，发展护理新技术，指导和改进护理工作，提高儿科护理工作质量，促进专业发展。同时，护士还需探讨隐藏在小儿症状及表面行为下的真正问题，以便更实际、更深入地帮助他们。</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（一）儿科护士的角色</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25742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7. 护理研究者</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一、儿科护士角色及其素质要求</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5725"/>
            <a:ext cx="10078085" cy="1198880"/>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①热爱护理事业，有高度的责任感和同情心，爱护小儿，具有为小儿健康服务的奉献精神。②具有诚实的品格、较高的慎独修养、高尚的道德情操。以理解、友善、平等的心态，为小儿及其家庭提供帮助。③具有正视现实、面向未来的目光，追求崇高的理想，忠于职守，救死扶伤，廉洁奉公，实行人道主义。</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（二）儿科护士的素质要求</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25742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1. 思想道德素质</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一、儿科护士角色及其素质要求</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3" name="矩形 2"/>
          <p:cNvSpPr/>
          <p:nvPr/>
        </p:nvSpPr>
        <p:spPr>
          <a:xfrm>
            <a:off x="1025525" y="4723765"/>
            <a:ext cx="10078085" cy="829945"/>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①具备一定的文化素养和自然科学、社会科学、人文科学等多学科知识；②掌握一门外语及现代科学发展的新理论、新技术。</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4" name="矩形 3"/>
          <p:cNvSpPr/>
          <p:nvPr/>
        </p:nvSpPr>
        <p:spPr>
          <a:xfrm>
            <a:off x="1025525" y="435546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2. 科学文化素质</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3"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25525" y="2625725"/>
            <a:ext cx="10078085" cy="1198880"/>
          </a:xfrm>
          <a:prstGeom prst="rect">
            <a:avLst/>
          </a:prstGeom>
        </p:spPr>
        <p:txBody>
          <a:bodyPr wrap="square">
            <a:spAutoFit/>
          </a:bodyPr>
          <a:lstStyle/>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①具有合理的知识结构及比较系统完整的专业理论知识和较强的实践技能，操作准确，技术精湛，动作轻柔、敏捷。②具有敏锐的观察力和综合分析判断能力，树立整体护理观念，能用护理程序解决患儿的健康问题。③具有开展护理教育和护理科研的能力，勇于创新进取。</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18" name="矩形 17"/>
          <p:cNvSpPr/>
          <p:nvPr/>
        </p:nvSpPr>
        <p:spPr>
          <a:xfrm>
            <a:off x="1026795" y="1455420"/>
            <a:ext cx="10078085"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（二）儿科护士的素质要求</a:t>
            </a:r>
            <a:endParaRPr lang="zh-CN" altLang="en-US" sz="2000"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1025525" y="225742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3. 专业素质</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grpSp>
        <p:nvGrpSpPr>
          <p:cNvPr id="9" name="组合 8"/>
          <p:cNvGrpSpPr/>
          <p:nvPr/>
        </p:nvGrpSpPr>
        <p:grpSpPr>
          <a:xfrm>
            <a:off x="296545" y="307340"/>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一、儿科护士角色及其素质要求</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8" name="组合 7"/>
            <p:cNvGrpSpPr/>
            <p:nvPr/>
          </p:nvGrpSpPr>
          <p:grpSpPr>
            <a:xfrm>
              <a:off x="467" y="494"/>
              <a:ext cx="1416" cy="680"/>
              <a:chOff x="467" y="579"/>
              <a:chExt cx="1416" cy="680"/>
            </a:xfrm>
          </p:grpSpPr>
          <p:sp>
            <p:nvSpPr>
              <p:cNvPr id="10" name="对角圆角矩形 9"/>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11" name="图片 10"/>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
        <p:nvSpPr>
          <p:cNvPr id="3" name="矩形 2"/>
          <p:cNvSpPr/>
          <p:nvPr/>
        </p:nvSpPr>
        <p:spPr>
          <a:xfrm>
            <a:off x="1025525" y="4723765"/>
            <a:ext cx="10078085" cy="1568450"/>
          </a:xfrm>
          <a:prstGeom prst="rect">
            <a:avLst/>
          </a:prstGeom>
        </p:spPr>
        <p:txBody>
          <a:bodyPr wrap="square">
            <a:spAutoFit/>
          </a:bodyPr>
          <a:p>
            <a:pPr indent="355600" algn="just" fontAlgn="auto">
              <a:lnSpc>
                <a:spcPct val="150000"/>
              </a:lnSpc>
              <a:spcAft>
                <a:spcPts val="600"/>
              </a:spcAft>
            </a:pPr>
            <a:r>
              <a:rPr sz="1600" dirty="0">
                <a:solidFill>
                  <a:schemeClr val="tx1">
                    <a:lumMod val="50000"/>
                    <a:lumOff val="50000"/>
                  </a:schemeClr>
                </a:solidFill>
                <a:latin typeface="微软雅黑" panose="020B0503020204020204" charset="-122"/>
                <a:ea typeface="微软雅黑" panose="020B0503020204020204" charset="-122"/>
                <a:cs typeface="+mn-ea"/>
                <a:sym typeface="+mn-ea"/>
              </a:rPr>
              <a:t>①具有健康的心理，乐观、开朗、稳定的情绪，宽容豁达的胸怀；有健康的身体和良好的言谈举止。②具有较强的适应能力、良好的忍耐力及自我控制力，善于应变，灵活敏捷。③具有强烈的进取心，不断求取知识，丰富和完善自己。④具有与小儿成为好朋友、与小儿家长建立良好人际关系的能力，与同仁间相互尊重，团结协作。</a:t>
            </a:r>
            <a:endParaRPr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
        <p:nvSpPr>
          <p:cNvPr id="4" name="矩形 3"/>
          <p:cNvSpPr/>
          <p:nvPr/>
        </p:nvSpPr>
        <p:spPr>
          <a:xfrm>
            <a:off x="1025525" y="4355465"/>
            <a:ext cx="10079355" cy="368300"/>
          </a:xfrm>
          <a:prstGeom prst="rect">
            <a:avLst/>
          </a:prstGeom>
        </p:spPr>
        <p:txBody>
          <a:bodyPr wrap="square">
            <a:spAutoFit/>
          </a:bodyPr>
          <a:p>
            <a:pPr indent="406400" algn="l" fontAlgn="auto"/>
            <a:r>
              <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rPr>
              <a:t>4. 身体、心理素质</a:t>
            </a:r>
            <a:endParaRPr lang="zh-CN" altLang="en-US" b="1">
              <a:solidFill>
                <a:schemeClr val="tx1">
                  <a:lumMod val="50000"/>
                  <a:lumOff val="50000"/>
                </a:schemeClr>
              </a:solidFill>
              <a:effectLst/>
              <a:latin typeface="Microsoft YaHei Bold" panose="020B0503020204020204" charset="-122"/>
              <a:ea typeface="Microsoft YaHei Bold" panose="020B0503020204020204" charset="-122"/>
              <a:cs typeface="Microsoft YaHei Bold"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up)">
                                      <p:cBhvr>
                                        <p:cTn id="13" dur="500"/>
                                        <p:tgtEl>
                                          <p:spTgt spid="1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500" fill="hold">
                                          <p:stCondLst>
                                            <p:cond delay="0"/>
                                          </p:stCondLst>
                                        </p:cTn>
                                        <p:tgtEl>
                                          <p:spTgt spid="2"/>
                                        </p:tgtEl>
                                        <p:attrNameLst>
                                          <p:attrName>style.visibility</p:attrName>
                                        </p:attrNameLst>
                                      </p:cBhvr>
                                      <p:to>
                                        <p:strVal val="visible"/>
                                      </p:to>
                                    </p:set>
                                    <p:animEffect transition="in" filter="wipe(up)">
                                      <p:cBhvr>
                                        <p:cTn id="17" dur="500"/>
                                        <p:tgtEl>
                                          <p:spTgt spid="2"/>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500"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4" grpId="0"/>
      <p:bldP spid="3" grpId="0"/>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4869894" y="2397589"/>
            <a:ext cx="1201647" cy="1200087"/>
            <a:chOff x="4279138" y="2281238"/>
            <a:chExt cx="1780310" cy="1778000"/>
          </a:xfrm>
        </p:grpSpPr>
        <p:sp>
          <p:nvSpPr>
            <p:cNvPr id="8" name="对角圆角矩形 7"/>
            <p:cNvSpPr/>
            <p:nvPr/>
          </p:nvSpPr>
          <p:spPr>
            <a:xfrm flipH="1">
              <a:off x="4279138" y="2281238"/>
              <a:ext cx="1780310" cy="1778000"/>
            </a:xfrm>
            <a:prstGeom prst="round2Diag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charset="-122"/>
                <a:ea typeface="微软雅黑" panose="020B0503020204020204" charset="-122"/>
              </a:endParaRPr>
            </a:p>
          </p:txBody>
        </p:sp>
        <p:sp>
          <p:nvSpPr>
            <p:cNvPr id="2" name="文本框 1"/>
            <p:cNvSpPr txBox="1"/>
            <p:nvPr/>
          </p:nvSpPr>
          <p:spPr>
            <a:xfrm>
              <a:off x="4798621" y="2662407"/>
              <a:ext cx="741342" cy="1058389"/>
            </a:xfrm>
            <a:prstGeom prst="rect">
              <a:avLst/>
            </a:prstGeom>
            <a:noFill/>
          </p:spPr>
          <p:txBody>
            <a:bodyPr wrap="none" rtlCol="0">
              <a:spAutoFit/>
            </a:bodyPr>
            <a:lstStyle/>
            <a:p>
              <a:pPr algn="ctr"/>
              <a:r>
                <a:rPr lang="en-US" altLang="zh-CN" sz="4050" b="1">
                  <a:solidFill>
                    <a:schemeClr val="bg1"/>
                  </a:solidFill>
                  <a:latin typeface="微软雅黑" panose="020B0503020204020204" charset="-122"/>
                  <a:ea typeface="微软雅黑" panose="020B0503020204020204" charset="-122"/>
                </a:rPr>
                <a:t>1</a:t>
              </a:r>
              <a:endParaRPr lang="en-US" altLang="zh-CN" sz="4050" b="1">
                <a:solidFill>
                  <a:schemeClr val="bg1"/>
                </a:solidFill>
                <a:latin typeface="微软雅黑" panose="020B0503020204020204" charset="-122"/>
                <a:ea typeface="微软雅黑" panose="020B0503020204020204" charset="-122"/>
              </a:endParaRPr>
            </a:p>
          </p:txBody>
        </p:sp>
      </p:grpSp>
      <p:grpSp>
        <p:nvGrpSpPr>
          <p:cNvPr id="3" name="组合 2"/>
          <p:cNvGrpSpPr/>
          <p:nvPr/>
        </p:nvGrpSpPr>
        <p:grpSpPr>
          <a:xfrm>
            <a:off x="6120857" y="2397589"/>
            <a:ext cx="1200087" cy="1200087"/>
            <a:chOff x="6132513" y="2281238"/>
            <a:chExt cx="1778000" cy="1778000"/>
          </a:xfrm>
        </p:grpSpPr>
        <p:sp>
          <p:nvSpPr>
            <p:cNvPr id="4" name="对角圆角矩形 3"/>
            <p:cNvSpPr/>
            <p:nvPr/>
          </p:nvSpPr>
          <p:spPr>
            <a:xfrm>
              <a:off x="6132513" y="2281238"/>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charset="-122"/>
                <a:ea typeface="微软雅黑" panose="020B0503020204020204" charset="-122"/>
              </a:endParaRPr>
            </a:p>
          </p:txBody>
        </p:sp>
        <p:sp>
          <p:nvSpPr>
            <p:cNvPr id="13" name="文本框 12"/>
            <p:cNvSpPr txBox="1"/>
            <p:nvPr/>
          </p:nvSpPr>
          <p:spPr>
            <a:xfrm>
              <a:off x="6650842" y="2662407"/>
              <a:ext cx="741343" cy="1058389"/>
            </a:xfrm>
            <a:prstGeom prst="rect">
              <a:avLst/>
            </a:prstGeom>
            <a:noFill/>
          </p:spPr>
          <p:txBody>
            <a:bodyPr wrap="none" rtlCol="0">
              <a:spAutoFit/>
            </a:bodyPr>
            <a:lstStyle/>
            <a:p>
              <a:pPr algn="ctr"/>
              <a:r>
                <a:rPr lang="en-US" altLang="zh-CN" sz="4050" b="1">
                  <a:solidFill>
                    <a:schemeClr val="bg1"/>
                  </a:solidFill>
                  <a:latin typeface="微软雅黑" panose="020B0503020204020204" charset="-122"/>
                  <a:ea typeface="微软雅黑" panose="020B0503020204020204" charset="-122"/>
                </a:rPr>
                <a:t>2</a:t>
              </a:r>
              <a:endParaRPr lang="en-US" altLang="zh-CN" sz="4050" b="1">
                <a:solidFill>
                  <a:schemeClr val="bg1"/>
                </a:solidFill>
                <a:latin typeface="微软雅黑" panose="020B0503020204020204" charset="-122"/>
                <a:ea typeface="微软雅黑" panose="020B0503020204020204" charset="-122"/>
              </a:endParaRPr>
            </a:p>
          </p:txBody>
        </p:sp>
      </p:grpSp>
      <p:grpSp>
        <p:nvGrpSpPr>
          <p:cNvPr id="30" name="组合 29"/>
          <p:cNvGrpSpPr/>
          <p:nvPr/>
        </p:nvGrpSpPr>
        <p:grpSpPr>
          <a:xfrm>
            <a:off x="4871480" y="3655539"/>
            <a:ext cx="1200087" cy="1200087"/>
            <a:chOff x="4281488" y="4144963"/>
            <a:chExt cx="1778000" cy="1778000"/>
          </a:xfrm>
        </p:grpSpPr>
        <p:sp>
          <p:nvSpPr>
            <p:cNvPr id="5" name="对角圆角矩形 4"/>
            <p:cNvSpPr/>
            <p:nvPr/>
          </p:nvSpPr>
          <p:spPr>
            <a:xfrm rot="10800000">
              <a:off x="4281488" y="4144963"/>
              <a:ext cx="1778000" cy="177800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charset="-122"/>
                <a:ea typeface="微软雅黑" panose="020B0503020204020204" charset="-122"/>
              </a:endParaRPr>
            </a:p>
          </p:txBody>
        </p:sp>
        <p:sp>
          <p:nvSpPr>
            <p:cNvPr id="14" name="文本框 13"/>
            <p:cNvSpPr txBox="1"/>
            <p:nvPr/>
          </p:nvSpPr>
          <p:spPr>
            <a:xfrm>
              <a:off x="4799816" y="4526132"/>
              <a:ext cx="741343" cy="1058389"/>
            </a:xfrm>
            <a:prstGeom prst="rect">
              <a:avLst/>
            </a:prstGeom>
            <a:noFill/>
          </p:spPr>
          <p:txBody>
            <a:bodyPr wrap="none" rtlCol="0">
              <a:spAutoFit/>
            </a:bodyPr>
            <a:lstStyle/>
            <a:p>
              <a:pPr algn="ctr"/>
              <a:r>
                <a:rPr lang="en-US" altLang="zh-CN" sz="4050" b="1">
                  <a:solidFill>
                    <a:schemeClr val="bg1"/>
                  </a:solidFill>
                  <a:latin typeface="微软雅黑" panose="020B0503020204020204" charset="-122"/>
                  <a:ea typeface="微软雅黑" panose="020B0503020204020204" charset="-122"/>
                </a:rPr>
                <a:t>3</a:t>
              </a:r>
              <a:endParaRPr lang="en-US" altLang="zh-CN" sz="4050" b="1">
                <a:solidFill>
                  <a:schemeClr val="bg1"/>
                </a:solidFill>
                <a:latin typeface="微软雅黑" panose="020B0503020204020204" charset="-122"/>
                <a:ea typeface="微软雅黑" panose="020B0503020204020204" charset="-122"/>
              </a:endParaRPr>
            </a:p>
          </p:txBody>
        </p:sp>
      </p:grpSp>
      <p:grpSp>
        <p:nvGrpSpPr>
          <p:cNvPr id="31" name="组合 30"/>
          <p:cNvGrpSpPr/>
          <p:nvPr/>
        </p:nvGrpSpPr>
        <p:grpSpPr>
          <a:xfrm>
            <a:off x="6120883" y="3655539"/>
            <a:ext cx="1201647" cy="1200087"/>
            <a:chOff x="6132552" y="4144963"/>
            <a:chExt cx="1780310" cy="1778000"/>
          </a:xfrm>
        </p:grpSpPr>
        <p:sp>
          <p:nvSpPr>
            <p:cNvPr id="6" name="对角圆角矩形 5"/>
            <p:cNvSpPr/>
            <p:nvPr/>
          </p:nvSpPr>
          <p:spPr>
            <a:xfrm rot="10800000" flipH="1">
              <a:off x="6132552" y="4144963"/>
              <a:ext cx="1780310" cy="1778000"/>
            </a:xfrm>
            <a:prstGeom prst="round2Diag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charset="-122"/>
                <a:ea typeface="微软雅黑" panose="020B0503020204020204" charset="-122"/>
              </a:endParaRPr>
            </a:p>
          </p:txBody>
        </p:sp>
        <p:sp>
          <p:nvSpPr>
            <p:cNvPr id="15" name="文本框 14"/>
            <p:cNvSpPr txBox="1"/>
            <p:nvPr/>
          </p:nvSpPr>
          <p:spPr>
            <a:xfrm>
              <a:off x="6652036" y="4526132"/>
              <a:ext cx="741342" cy="1058389"/>
            </a:xfrm>
            <a:prstGeom prst="rect">
              <a:avLst/>
            </a:prstGeom>
            <a:noFill/>
          </p:spPr>
          <p:txBody>
            <a:bodyPr wrap="none" rtlCol="0">
              <a:spAutoFit/>
            </a:bodyPr>
            <a:lstStyle/>
            <a:p>
              <a:pPr algn="ctr"/>
              <a:r>
                <a:rPr lang="en-US" altLang="zh-CN" sz="4050" b="1">
                  <a:solidFill>
                    <a:schemeClr val="bg1"/>
                  </a:solidFill>
                  <a:latin typeface="微软雅黑" panose="020B0503020204020204" charset="-122"/>
                  <a:ea typeface="微软雅黑" panose="020B0503020204020204" charset="-122"/>
                </a:rPr>
                <a:t>4</a:t>
              </a:r>
              <a:endParaRPr lang="en-US" altLang="zh-CN" sz="4050" b="1">
                <a:solidFill>
                  <a:schemeClr val="bg1"/>
                </a:solidFill>
                <a:latin typeface="微软雅黑" panose="020B0503020204020204" charset="-122"/>
                <a:ea typeface="微软雅黑" panose="020B0503020204020204" charset="-122"/>
              </a:endParaRPr>
            </a:p>
          </p:txBody>
        </p:sp>
      </p:grpSp>
      <p:sp>
        <p:nvSpPr>
          <p:cNvPr id="17" name="文本框 16"/>
          <p:cNvSpPr txBox="1"/>
          <p:nvPr/>
        </p:nvSpPr>
        <p:spPr>
          <a:xfrm>
            <a:off x="580390" y="2006600"/>
            <a:ext cx="3380105" cy="368300"/>
          </a:xfrm>
          <a:prstGeom prst="rect">
            <a:avLst/>
          </a:prstGeom>
          <a:noFill/>
        </p:spPr>
        <p:txBody>
          <a:bodyPr wrap="square" rtlCol="0">
            <a:spAutoFit/>
          </a:bodyPr>
          <a:lstStyle/>
          <a:p>
            <a:r>
              <a:rPr lang="zh-CN" altLang="en-US" b="1">
                <a:solidFill>
                  <a:srgbClr val="FF7F7F"/>
                </a:solidFill>
                <a:latin typeface="微软雅黑" panose="020B0503020204020204" charset="-122"/>
                <a:ea typeface="微软雅黑" panose="020B0503020204020204" charset="-122"/>
              </a:rPr>
              <a:t>1. 语言性沟通</a:t>
            </a:r>
            <a:endParaRPr lang="zh-CN" altLang="en-US" b="1">
              <a:solidFill>
                <a:srgbClr val="FF7F7F"/>
              </a:solidFill>
              <a:latin typeface="微软雅黑" panose="020B0503020204020204" charset="-122"/>
              <a:ea typeface="微软雅黑" panose="020B0503020204020204" charset="-122"/>
            </a:endParaRPr>
          </a:p>
        </p:txBody>
      </p:sp>
      <p:sp>
        <p:nvSpPr>
          <p:cNvPr id="18" name="矩形 17"/>
          <p:cNvSpPr/>
          <p:nvPr/>
        </p:nvSpPr>
        <p:spPr>
          <a:xfrm>
            <a:off x="580390" y="2390140"/>
            <a:ext cx="3854450" cy="1383030"/>
          </a:xfrm>
          <a:prstGeom prst="rect">
            <a:avLst/>
          </a:prstGeom>
        </p:spPr>
        <p:txBody>
          <a:bodyPr wrap="square">
            <a:spAutoFit/>
          </a:bodyPr>
          <a:lstStyle/>
          <a:p>
            <a:pPr algn="just">
              <a:lnSpc>
                <a:spcPct val="120000"/>
              </a:lnSpc>
              <a:spcBef>
                <a:spcPts val="0"/>
              </a:spcBef>
              <a:spcAft>
                <a:spcPts val="0"/>
              </a:spcAft>
            </a:pPr>
            <a:r>
              <a:rPr sz="1400" dirty="0">
                <a:solidFill>
                  <a:schemeClr val="tx1">
                    <a:lumMod val="50000"/>
                    <a:lumOff val="50000"/>
                  </a:schemeClr>
                </a:solidFill>
                <a:latin typeface="微软雅黑" panose="020B0503020204020204" charset="-122"/>
                <a:ea typeface="微软雅黑" panose="020B0503020204020204" charset="-122"/>
                <a:cs typeface="+mn-ea"/>
              </a:rPr>
              <a:t>注重沟通技巧，了解患儿心理。护理人员应根据患儿的知识水平、理解能力、性格特征、心情处境以及不同时间、场合的具体情况，有针对性、有计划地选择患儿易于接受的方式和内容进行沟通交流。</a:t>
            </a:r>
            <a:endParaRPr sz="14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20" name="文本框 19"/>
          <p:cNvSpPr txBox="1"/>
          <p:nvPr/>
        </p:nvSpPr>
        <p:spPr>
          <a:xfrm>
            <a:off x="7722235" y="2006600"/>
            <a:ext cx="3769360" cy="368300"/>
          </a:xfrm>
          <a:prstGeom prst="rect">
            <a:avLst/>
          </a:prstGeom>
          <a:noFill/>
        </p:spPr>
        <p:txBody>
          <a:bodyPr wrap="square" rtlCol="0">
            <a:spAutoFit/>
          </a:bodyPr>
          <a:lstStyle/>
          <a:p>
            <a:r>
              <a:rPr lang="zh-CN" altLang="en-US" b="1">
                <a:solidFill>
                  <a:srgbClr val="FF7F7F"/>
                </a:solidFill>
                <a:latin typeface="微软雅黑" panose="020B0503020204020204" charset="-122"/>
                <a:ea typeface="微软雅黑" panose="020B0503020204020204" charset="-122"/>
              </a:rPr>
              <a:t>2. 非言语性沟通</a:t>
            </a:r>
            <a:endParaRPr lang="zh-CN" altLang="en-US" b="1">
              <a:solidFill>
                <a:srgbClr val="FF7F7F"/>
              </a:solidFill>
              <a:latin typeface="微软雅黑" panose="020B0503020204020204" charset="-122"/>
              <a:ea typeface="微软雅黑" panose="020B0503020204020204" charset="-122"/>
            </a:endParaRPr>
          </a:p>
        </p:txBody>
      </p:sp>
      <p:sp>
        <p:nvSpPr>
          <p:cNvPr id="21" name="矩形 20"/>
          <p:cNvSpPr/>
          <p:nvPr/>
        </p:nvSpPr>
        <p:spPr>
          <a:xfrm>
            <a:off x="7722235" y="2390140"/>
            <a:ext cx="3769360" cy="866140"/>
          </a:xfrm>
          <a:prstGeom prst="rect">
            <a:avLst/>
          </a:prstGeom>
        </p:spPr>
        <p:txBody>
          <a:bodyPr wrap="square">
            <a:spAutoFit/>
          </a:bodyPr>
          <a:lstStyle/>
          <a:p>
            <a:pPr algn="just">
              <a:lnSpc>
                <a:spcPct val="120000"/>
              </a:lnSpc>
              <a:spcBef>
                <a:spcPts val="0"/>
              </a:spcBef>
              <a:spcAft>
                <a:spcPts val="0"/>
              </a:spcAft>
            </a:pPr>
            <a:r>
              <a:rPr sz="1400" dirty="0">
                <a:solidFill>
                  <a:schemeClr val="tx1">
                    <a:lumMod val="50000"/>
                    <a:lumOff val="50000"/>
                  </a:schemeClr>
                </a:solidFill>
                <a:latin typeface="微软雅黑" panose="020B0503020204020204" charset="-122"/>
                <a:ea typeface="微软雅黑" panose="020B0503020204020204" charset="-122"/>
                <a:cs typeface="+mn-ea"/>
              </a:rPr>
              <a:t>非语言性沟通的表情、动作、空间距离、服饰、触摸、环境布置等信号可以通过视觉、触觉等进行多渠道传递。</a:t>
            </a:r>
            <a:endParaRPr sz="14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23" name="文本框 22"/>
          <p:cNvSpPr txBox="1"/>
          <p:nvPr/>
        </p:nvSpPr>
        <p:spPr>
          <a:xfrm>
            <a:off x="580390" y="4036060"/>
            <a:ext cx="3379470" cy="339725"/>
          </a:xfrm>
          <a:prstGeom prst="rect">
            <a:avLst/>
          </a:prstGeom>
          <a:noFill/>
        </p:spPr>
        <p:txBody>
          <a:bodyPr wrap="square" rtlCol="0">
            <a:spAutoFit/>
          </a:bodyPr>
          <a:lstStyle/>
          <a:p>
            <a:r>
              <a:rPr lang="zh-CN" altLang="en-US" sz="1620" b="1">
                <a:solidFill>
                  <a:srgbClr val="FF7F7F"/>
                </a:solidFill>
                <a:latin typeface="微软雅黑" panose="020B0503020204020204" charset="-122"/>
                <a:ea typeface="微软雅黑" panose="020B0503020204020204" charset="-122"/>
              </a:rPr>
              <a:t>3. 游戏沟通</a:t>
            </a:r>
            <a:endParaRPr lang="zh-CN" altLang="en-US" sz="1620" b="1">
              <a:solidFill>
                <a:srgbClr val="FF7F7F"/>
              </a:solidFill>
              <a:latin typeface="微软雅黑" panose="020B0503020204020204" charset="-122"/>
              <a:ea typeface="微软雅黑" panose="020B0503020204020204" charset="-122"/>
            </a:endParaRPr>
          </a:p>
        </p:txBody>
      </p:sp>
      <p:sp>
        <p:nvSpPr>
          <p:cNvPr id="24" name="矩形 23"/>
          <p:cNvSpPr/>
          <p:nvPr/>
        </p:nvSpPr>
        <p:spPr>
          <a:xfrm>
            <a:off x="580390" y="4419600"/>
            <a:ext cx="3851910" cy="607695"/>
          </a:xfrm>
          <a:prstGeom prst="rect">
            <a:avLst/>
          </a:prstGeom>
        </p:spPr>
        <p:txBody>
          <a:bodyPr wrap="square">
            <a:spAutoFit/>
          </a:bodyPr>
          <a:lstStyle/>
          <a:p>
            <a:pPr algn="just">
              <a:lnSpc>
                <a:spcPct val="120000"/>
              </a:lnSpc>
              <a:spcBef>
                <a:spcPts val="0"/>
              </a:spcBef>
              <a:spcAft>
                <a:spcPts val="0"/>
              </a:spcAft>
            </a:pPr>
            <a:r>
              <a:rPr sz="1400" dirty="0">
                <a:solidFill>
                  <a:schemeClr val="tx1">
                    <a:lumMod val="50000"/>
                    <a:lumOff val="50000"/>
                  </a:schemeClr>
                </a:solidFill>
                <a:latin typeface="微软雅黑" panose="020B0503020204020204" charset="-122"/>
                <a:ea typeface="微软雅黑" panose="020B0503020204020204" charset="-122"/>
                <a:cs typeface="+mn-ea"/>
              </a:rPr>
              <a:t>护士应根据小儿不同年龄安排适当的游戏，对游戏的内容、规则有所了解，并能参与其中。</a:t>
            </a:r>
            <a:endParaRPr sz="14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26" name="文本框 25"/>
          <p:cNvSpPr txBox="1"/>
          <p:nvPr/>
        </p:nvSpPr>
        <p:spPr>
          <a:xfrm>
            <a:off x="7722235" y="4036060"/>
            <a:ext cx="2057400" cy="368300"/>
          </a:xfrm>
          <a:prstGeom prst="rect">
            <a:avLst/>
          </a:prstGeom>
          <a:noFill/>
        </p:spPr>
        <p:txBody>
          <a:bodyPr wrap="none" rtlCol="0">
            <a:spAutoFit/>
          </a:bodyPr>
          <a:lstStyle/>
          <a:p>
            <a:pPr algn="l"/>
            <a:r>
              <a:rPr lang="zh-CN" altLang="en-US" b="1">
                <a:solidFill>
                  <a:srgbClr val="FF7F7F"/>
                </a:solidFill>
                <a:latin typeface="微软雅黑" panose="020B0503020204020204" charset="-122"/>
                <a:ea typeface="微软雅黑" panose="020B0503020204020204" charset="-122"/>
              </a:rPr>
              <a:t>4. 与患儿家长沟通</a:t>
            </a:r>
            <a:endParaRPr lang="zh-CN" altLang="en-US" b="1">
              <a:solidFill>
                <a:srgbClr val="FF7F7F"/>
              </a:solidFill>
              <a:latin typeface="微软雅黑" panose="020B0503020204020204" charset="-122"/>
              <a:ea typeface="微软雅黑" panose="020B0503020204020204" charset="-122"/>
            </a:endParaRPr>
          </a:p>
        </p:txBody>
      </p:sp>
      <p:sp>
        <p:nvSpPr>
          <p:cNvPr id="27" name="矩形 26"/>
          <p:cNvSpPr/>
          <p:nvPr/>
        </p:nvSpPr>
        <p:spPr>
          <a:xfrm>
            <a:off x="7722235" y="4419600"/>
            <a:ext cx="3769360" cy="1124585"/>
          </a:xfrm>
          <a:prstGeom prst="rect">
            <a:avLst/>
          </a:prstGeom>
        </p:spPr>
        <p:txBody>
          <a:bodyPr wrap="square">
            <a:spAutoFit/>
          </a:bodyPr>
          <a:lstStyle/>
          <a:p>
            <a:pPr algn="just">
              <a:lnSpc>
                <a:spcPct val="120000"/>
              </a:lnSpc>
              <a:spcBef>
                <a:spcPts val="0"/>
              </a:spcBef>
              <a:spcAft>
                <a:spcPts val="0"/>
              </a:spcAft>
            </a:pPr>
            <a:r>
              <a:rPr sz="1400" dirty="0">
                <a:solidFill>
                  <a:schemeClr val="tx1">
                    <a:lumMod val="50000"/>
                    <a:lumOff val="50000"/>
                  </a:schemeClr>
                </a:solidFill>
                <a:latin typeface="微软雅黑" panose="020B0503020204020204" charset="-122"/>
                <a:ea typeface="微软雅黑" panose="020B0503020204020204" charset="-122"/>
                <a:cs typeface="+mn-ea"/>
              </a:rPr>
              <a:t>针对家长紧张不安、担心害怕的情绪，护士应认真倾听家长的诉说，耐心解答，主动提供帮助，消除家长紧张、焦虑的心情，取得家长信任，尽量满足其合理要求，共同促进患儿康复。</a:t>
            </a:r>
            <a:endParaRPr sz="1400" dirty="0">
              <a:solidFill>
                <a:schemeClr val="tx1">
                  <a:lumMod val="50000"/>
                  <a:lumOff val="50000"/>
                </a:schemeClr>
              </a:solidFill>
              <a:latin typeface="微软雅黑" panose="020B0503020204020204" charset="-122"/>
              <a:ea typeface="微软雅黑" panose="020B0503020204020204" charset="-122"/>
              <a:cs typeface="+mn-ea"/>
            </a:endParaRPr>
          </a:p>
        </p:txBody>
      </p:sp>
      <p:grpSp>
        <p:nvGrpSpPr>
          <p:cNvPr id="36" name="组合 35"/>
          <p:cNvGrpSpPr/>
          <p:nvPr/>
        </p:nvGrpSpPr>
        <p:grpSpPr>
          <a:xfrm>
            <a:off x="296545" y="307340"/>
            <a:ext cx="11490325" cy="539750"/>
            <a:chOff x="467" y="409"/>
            <a:chExt cx="18095" cy="850"/>
          </a:xfrm>
        </p:grpSpPr>
        <p:sp>
          <p:nvSpPr>
            <p:cNvPr id="37" name="文本框 36"/>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二、与患儿沟通的能力</a:t>
              </a:r>
              <a:endParaRPr lang="zh-CN" altLang="en-US" sz="2400">
                <a:solidFill>
                  <a:srgbClr val="FF7F7F"/>
                </a:solidFill>
                <a:latin typeface="微软雅黑" panose="020B0503020204020204" charset="-122"/>
                <a:ea typeface="微软雅黑" panose="020B0503020204020204" charset="-122"/>
                <a:sym typeface="+mn-ea"/>
              </a:endParaRPr>
            </a:p>
          </p:txBody>
        </p:sp>
        <p:grpSp>
          <p:nvGrpSpPr>
            <p:cNvPr id="38" name="组合 37"/>
            <p:cNvGrpSpPr/>
            <p:nvPr/>
          </p:nvGrpSpPr>
          <p:grpSpPr>
            <a:xfrm>
              <a:off x="467" y="494"/>
              <a:ext cx="1416" cy="680"/>
              <a:chOff x="467" y="579"/>
              <a:chExt cx="1416" cy="680"/>
            </a:xfrm>
          </p:grpSpPr>
          <p:sp>
            <p:nvSpPr>
              <p:cNvPr id="39" name="对角圆角矩形 38"/>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40" name="图片 39"/>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991">
        <p:comb/>
      </p:transition>
    </mc:Choice>
    <mc:Fallback>
      <p:transition advTm="5991">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 calcmode="lin" valueType="num">
                                      <p:cBhvr>
                                        <p:cTn id="9" dur="500" fill="hold"/>
                                        <p:tgtEl>
                                          <p:spTgt spid="28"/>
                                        </p:tgtEl>
                                        <p:attrNameLst>
                                          <p:attrName>style.rotation</p:attrName>
                                        </p:attrNameLst>
                                      </p:cBhvr>
                                      <p:tavLst>
                                        <p:tav tm="0">
                                          <p:val>
                                            <p:fltVal val="360"/>
                                          </p:val>
                                        </p:tav>
                                        <p:tav tm="100000">
                                          <p:val>
                                            <p:fltVal val="0"/>
                                          </p:val>
                                        </p:tav>
                                      </p:tavLst>
                                    </p:anim>
                                    <p:animEffect transition="in" filter="fade">
                                      <p:cBhvr>
                                        <p:cTn id="10" dur="500"/>
                                        <p:tgtEl>
                                          <p:spTgt spid="2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 calcmode="lin" valueType="num">
                                      <p:cBhvr>
                                        <p:cTn id="16" dur="500" fill="hold"/>
                                        <p:tgtEl>
                                          <p:spTgt spid="3"/>
                                        </p:tgtEl>
                                        <p:attrNameLst>
                                          <p:attrName>style.rotation</p:attrName>
                                        </p:attrNameLst>
                                      </p:cBhvr>
                                      <p:tavLst>
                                        <p:tav tm="0">
                                          <p:val>
                                            <p:fltVal val="360"/>
                                          </p:val>
                                        </p:tav>
                                        <p:tav tm="100000">
                                          <p:val>
                                            <p:fltVal val="0"/>
                                          </p:val>
                                        </p:tav>
                                      </p:tavLst>
                                    </p:anim>
                                    <p:animEffect transition="in" filter="fade">
                                      <p:cBhvr>
                                        <p:cTn id="17" dur="500"/>
                                        <p:tgtEl>
                                          <p:spTgt spid="3"/>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 calcmode="lin" valueType="num">
                                      <p:cBhvr>
                                        <p:cTn id="23" dur="500" fill="hold"/>
                                        <p:tgtEl>
                                          <p:spTgt spid="31"/>
                                        </p:tgtEl>
                                        <p:attrNameLst>
                                          <p:attrName>style.rotation</p:attrName>
                                        </p:attrNameLst>
                                      </p:cBhvr>
                                      <p:tavLst>
                                        <p:tav tm="0">
                                          <p:val>
                                            <p:fltVal val="360"/>
                                          </p:val>
                                        </p:tav>
                                        <p:tav tm="100000">
                                          <p:val>
                                            <p:fltVal val="0"/>
                                          </p:val>
                                        </p:tav>
                                      </p:tavLst>
                                    </p:anim>
                                    <p:animEffect transition="in" filter="fade">
                                      <p:cBhvr>
                                        <p:cTn id="24" dur="500"/>
                                        <p:tgtEl>
                                          <p:spTgt spid="3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p:cTn id="28" dur="500" fill="hold"/>
                                        <p:tgtEl>
                                          <p:spTgt spid="30"/>
                                        </p:tgtEl>
                                        <p:attrNameLst>
                                          <p:attrName>ppt_w</p:attrName>
                                        </p:attrNameLst>
                                      </p:cBhvr>
                                      <p:tavLst>
                                        <p:tav tm="0">
                                          <p:val>
                                            <p:fltVal val="0"/>
                                          </p:val>
                                        </p:tav>
                                        <p:tav tm="100000">
                                          <p:val>
                                            <p:strVal val="#ppt_w"/>
                                          </p:val>
                                        </p:tav>
                                      </p:tavLst>
                                    </p:anim>
                                    <p:anim calcmode="lin" valueType="num">
                                      <p:cBhvr>
                                        <p:cTn id="29" dur="500" fill="hold"/>
                                        <p:tgtEl>
                                          <p:spTgt spid="30"/>
                                        </p:tgtEl>
                                        <p:attrNameLst>
                                          <p:attrName>ppt_h</p:attrName>
                                        </p:attrNameLst>
                                      </p:cBhvr>
                                      <p:tavLst>
                                        <p:tav tm="0">
                                          <p:val>
                                            <p:fltVal val="0"/>
                                          </p:val>
                                        </p:tav>
                                        <p:tav tm="100000">
                                          <p:val>
                                            <p:strVal val="#ppt_h"/>
                                          </p:val>
                                        </p:tav>
                                      </p:tavLst>
                                    </p:anim>
                                    <p:anim calcmode="lin" valueType="num">
                                      <p:cBhvr>
                                        <p:cTn id="30" dur="500" fill="hold"/>
                                        <p:tgtEl>
                                          <p:spTgt spid="30"/>
                                        </p:tgtEl>
                                        <p:attrNameLst>
                                          <p:attrName>style.rotation</p:attrName>
                                        </p:attrNameLst>
                                      </p:cBhvr>
                                      <p:tavLst>
                                        <p:tav tm="0">
                                          <p:val>
                                            <p:fltVal val="360"/>
                                          </p:val>
                                        </p:tav>
                                        <p:tav tm="100000">
                                          <p:val>
                                            <p:fltVal val="0"/>
                                          </p:val>
                                        </p:tav>
                                      </p:tavLst>
                                    </p:anim>
                                    <p:animEffect transition="in" filter="fade">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82087" y="2767728"/>
            <a:ext cx="4703792" cy="1322070"/>
          </a:xfrm>
          <a:prstGeom prst="rect">
            <a:avLst/>
          </a:prstGeom>
          <a:noFill/>
        </p:spPr>
        <p:txBody>
          <a:bodyPr wrap="square" rtlCol="0">
            <a:spAutoFit/>
          </a:bodyPr>
          <a:lstStyle/>
          <a:p>
            <a:r>
              <a:rPr lang="zh-CN" altLang="en-US" sz="8000" dirty="0">
                <a:solidFill>
                  <a:srgbClr val="FF7F7F"/>
                </a:solidFill>
                <a:effectLst>
                  <a:outerShdw blurRad="38100" dist="38100" dir="2700000" algn="tl">
                    <a:srgbClr val="000000">
                      <a:alpha val="43137"/>
                    </a:srgbClr>
                  </a:outerShdw>
                </a:effectLst>
                <a:latin typeface="方正大标宋简体" panose="02000000000000000000" charset="-122"/>
                <a:ea typeface="方正大标宋简体" panose="02000000000000000000" charset="-122"/>
              </a:rPr>
              <a:t>谢谢观看</a:t>
            </a:r>
            <a:endParaRPr lang="zh-CN" altLang="en-US" sz="8000" dirty="0">
              <a:solidFill>
                <a:srgbClr val="FF7F7F"/>
              </a:solidFill>
              <a:effectLst>
                <a:outerShdw blurRad="38100" dist="38100" dir="2700000" algn="tl">
                  <a:srgbClr val="000000">
                    <a:alpha val="43137"/>
                  </a:srgbClr>
                </a:outerShdw>
              </a:effectLst>
              <a:latin typeface="方正大标宋简体" panose="02000000000000000000" charset="-122"/>
              <a:ea typeface="方正大标宋简体" panose="02000000000000000000" charset="-122"/>
            </a:endParaRPr>
          </a:p>
        </p:txBody>
      </p:sp>
      <p:pic>
        <p:nvPicPr>
          <p:cNvPr id="6" name="图片 5" descr="852"/>
          <p:cNvPicPr>
            <a:picLocks noChangeAspect="1"/>
          </p:cNvPicPr>
          <p:nvPr/>
        </p:nvPicPr>
        <p:blipFill>
          <a:blip r:embed="rId1"/>
          <a:stretch>
            <a:fillRect/>
          </a:stretch>
        </p:blipFill>
        <p:spPr>
          <a:xfrm>
            <a:off x="8607425" y="3968750"/>
            <a:ext cx="981075" cy="88963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9" advTm="6365">
        <p:comb/>
      </p:transition>
    </mc:Choice>
    <mc:Fallback>
      <p:transition advTm="6365">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649"/>
                            </p:stCondLst>
                            <p:childTnLst>
                              <p:par>
                                <p:cTn id="13" presetID="17"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480560" y="3243649"/>
            <a:ext cx="3230880" cy="706755"/>
          </a:xfrm>
          <a:prstGeom prst="rect">
            <a:avLst/>
          </a:prstGeom>
          <a:noFill/>
        </p:spPr>
        <p:txBody>
          <a:bodyPr wrap="none" rtlCol="0" anchor="ctr" anchorCtr="0">
            <a:spAutoFit/>
          </a:bodyPr>
          <a:lstStyle/>
          <a:p>
            <a:pPr algn="ctr"/>
            <a:r>
              <a:rPr lang="zh-CN" altLang="en-US" sz="4000" b="1">
                <a:solidFill>
                  <a:srgbClr val="FF7F7F"/>
                </a:solidFill>
                <a:latin typeface="微软雅黑" panose="020B0503020204020204" charset="-122"/>
                <a:ea typeface="微软雅黑" panose="020B0503020204020204" charset="-122"/>
              </a:rPr>
              <a:t>单元一　绪论</a:t>
            </a:r>
            <a:endParaRPr lang="zh-CN" altLang="en-US" sz="4000" b="1">
              <a:solidFill>
                <a:srgbClr val="FF7F7F"/>
              </a:solidFill>
              <a:latin typeface="微软雅黑" panose="020B0503020204020204" charset="-122"/>
              <a:ea typeface="微软雅黑" panose="020B0503020204020204" charset="-122"/>
            </a:endParaRPr>
          </a:p>
        </p:txBody>
      </p:sp>
      <p:grpSp>
        <p:nvGrpSpPr>
          <p:cNvPr id="4" name="组合 3"/>
          <p:cNvGrpSpPr/>
          <p:nvPr/>
        </p:nvGrpSpPr>
        <p:grpSpPr>
          <a:xfrm>
            <a:off x="5427069" y="2173333"/>
            <a:ext cx="1337863" cy="816800"/>
            <a:chOff x="7304087" y="2314113"/>
            <a:chExt cx="1001487" cy="611434"/>
          </a:xfrm>
        </p:grpSpPr>
        <p:sp>
          <p:nvSpPr>
            <p:cNvPr id="5" name="对角圆角矩形 4"/>
            <p:cNvSpPr/>
            <p:nvPr/>
          </p:nvSpPr>
          <p:spPr>
            <a:xfrm>
              <a:off x="7304087" y="2314113"/>
              <a:ext cx="1001487" cy="611434"/>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zh-CN" altLang="en-US" sz="2025" b="1">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7570796" y="2436888"/>
              <a:ext cx="468069" cy="365885"/>
            </a:xfrm>
            <a:prstGeom prst="rect">
              <a:avLst/>
            </a:prstGeom>
          </p:spPr>
        </p:pic>
      </p:grpSp>
      <p:sp>
        <p:nvSpPr>
          <p:cNvPr id="3" name="文本框 2"/>
          <p:cNvSpPr txBox="1"/>
          <p:nvPr/>
        </p:nvSpPr>
        <p:spPr>
          <a:xfrm>
            <a:off x="2777490" y="4207510"/>
            <a:ext cx="6637020" cy="1322070"/>
          </a:xfrm>
          <a:prstGeom prst="rect">
            <a:avLst/>
          </a:prstGeom>
          <a:noFill/>
        </p:spPr>
        <p:txBody>
          <a:bodyPr wrap="square" rtlCol="0">
            <a:spAutoFit/>
          </a:bodyPr>
          <a:lstStyle/>
          <a:p>
            <a:pPr lvl="0" algn="ctr">
              <a:lnSpc>
                <a:spcPct val="125000"/>
              </a:lnSpc>
              <a:spcBef>
                <a:spcPts val="0"/>
              </a:spcBef>
              <a:spcAft>
                <a:spcPts val="0"/>
              </a:spcAft>
            </a:pPr>
            <a:r>
              <a:rPr lang="zh-CN" sz="1600" dirty="0">
                <a:solidFill>
                  <a:schemeClr val="tx1">
                    <a:lumMod val="50000"/>
                    <a:lumOff val="50000"/>
                  </a:schemeClr>
                </a:solidFill>
                <a:latin typeface="微软雅黑" panose="020B0503020204020204" charset="-122"/>
                <a:ea typeface="微软雅黑" panose="020B0503020204020204" charset="-122"/>
                <a:cs typeface="+mn-ea"/>
                <a:sym typeface="+mn-ea"/>
              </a:rPr>
              <a:t>儿科护理研究的范围很广泛，一切涉及小儿时期健康和卫生的问题都属于儿科护理学研究的范围。其研究的年龄范围是从精、卵细胞结合至青春期结束（18 ～ 20 周岁）的小儿。我国儿科临床服务对象是从出生到满 14 周岁的小儿。</a:t>
            </a:r>
            <a:endParaRPr lang="zh-CN" sz="1600" dirty="0">
              <a:solidFill>
                <a:schemeClr val="tx1">
                  <a:lumMod val="50000"/>
                  <a:lumOff val="50000"/>
                </a:schemeClr>
              </a:solidFill>
              <a:latin typeface="微软雅黑" panose="020B0503020204020204" charset="-122"/>
              <a:ea typeface="微软雅黑" panose="020B0503020204020204" charset="-122"/>
              <a:cs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9" advTm="2762">
        <p:comb/>
      </p:transition>
    </mc:Choice>
    <mc:Fallback>
      <p:transition advTm="276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530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45300"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1+#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1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229928" y="2135519"/>
            <a:ext cx="3071245" cy="3071245"/>
          </a:xfrm>
          <a:prstGeom prst="ellipse">
            <a:avLst/>
          </a:prstGeom>
          <a:noFill/>
          <a:ln w="28575">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微软雅黑" panose="020B0503020204020204" charset="-122"/>
              <a:ea typeface="微软雅黑" panose="020B0503020204020204" charset="-122"/>
            </a:endParaRPr>
          </a:p>
        </p:txBody>
      </p:sp>
      <p:sp>
        <p:nvSpPr>
          <p:cNvPr id="5" name="椭圆 4"/>
          <p:cNvSpPr/>
          <p:nvPr/>
        </p:nvSpPr>
        <p:spPr>
          <a:xfrm>
            <a:off x="3658870" y="2319020"/>
            <a:ext cx="544830" cy="544830"/>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25">
                <a:solidFill>
                  <a:schemeClr val="bg1"/>
                </a:solidFill>
                <a:latin typeface="微软雅黑" panose="020B0503020204020204" charset="-122"/>
                <a:ea typeface="微软雅黑" panose="020B0503020204020204" charset="-122"/>
              </a:rPr>
              <a:t>1</a:t>
            </a:r>
            <a:endParaRPr lang="en-US" altLang="zh-CN" sz="2025">
              <a:solidFill>
                <a:schemeClr val="bg1"/>
              </a:solidFill>
              <a:latin typeface="微软雅黑" panose="020B0503020204020204" charset="-122"/>
              <a:ea typeface="微软雅黑" panose="020B0503020204020204" charset="-122"/>
            </a:endParaRPr>
          </a:p>
        </p:txBody>
      </p:sp>
      <p:sp>
        <p:nvSpPr>
          <p:cNvPr id="6" name="矩形 5"/>
          <p:cNvSpPr/>
          <p:nvPr/>
        </p:nvSpPr>
        <p:spPr>
          <a:xfrm>
            <a:off x="4274820" y="2410460"/>
            <a:ext cx="1076960" cy="361950"/>
          </a:xfrm>
          <a:prstGeom prst="rect">
            <a:avLst/>
          </a:prstGeom>
        </p:spPr>
        <p:txBody>
          <a:bodyPr wrap="none">
            <a:spAutoFit/>
          </a:bodyPr>
          <a:lstStyle/>
          <a:p>
            <a:pPr algn="l"/>
            <a:r>
              <a:rPr lang="zh-CN" altLang="en-US" sz="1755" b="1">
                <a:solidFill>
                  <a:srgbClr val="FF7F7F"/>
                </a:solidFill>
                <a:latin typeface="微软雅黑" panose="020B0503020204020204" charset="-122"/>
                <a:ea typeface="微软雅黑" panose="020B0503020204020204" charset="-122"/>
              </a:rPr>
              <a:t>知识目标</a:t>
            </a:r>
            <a:endParaRPr lang="zh-CN" altLang="en-US" sz="1755" b="1">
              <a:solidFill>
                <a:srgbClr val="FF7F7F"/>
              </a:solidFill>
              <a:latin typeface="微软雅黑" panose="020B0503020204020204" charset="-122"/>
              <a:ea typeface="微软雅黑" panose="020B0503020204020204" charset="-122"/>
            </a:endParaRPr>
          </a:p>
        </p:txBody>
      </p:sp>
      <p:sp>
        <p:nvSpPr>
          <p:cNvPr id="13" name="矩形 12"/>
          <p:cNvSpPr/>
          <p:nvPr/>
        </p:nvSpPr>
        <p:spPr>
          <a:xfrm>
            <a:off x="5422900" y="1960880"/>
            <a:ext cx="6365875" cy="1261110"/>
          </a:xfrm>
          <a:prstGeom prst="rect">
            <a:avLst/>
          </a:prstGeom>
        </p:spPr>
        <p:txBody>
          <a:bodyPr wrap="square" anchor="ctr" anchorCtr="0">
            <a:noAutofit/>
          </a:bodyPr>
          <a:lstStyle/>
          <a:p>
            <a:pPr algn="just"/>
            <a:r>
              <a:rPr sz="1600" dirty="0">
                <a:solidFill>
                  <a:schemeClr val="tx1">
                    <a:lumMod val="50000"/>
                    <a:lumOff val="50000"/>
                  </a:schemeClr>
                </a:solidFill>
                <a:latin typeface="微软雅黑" panose="020B0503020204020204" charset="-122"/>
                <a:ea typeface="微软雅黑" panose="020B0503020204020204" charset="-122"/>
                <a:cs typeface="+mn-ea"/>
              </a:rPr>
              <a:t>1. 掌握小儿年龄分期及各期特点。</a:t>
            </a:r>
            <a:endParaRPr sz="1600" dirty="0">
              <a:solidFill>
                <a:schemeClr val="tx1">
                  <a:lumMod val="50000"/>
                  <a:lumOff val="50000"/>
                </a:schemeClr>
              </a:solidFill>
              <a:latin typeface="微软雅黑" panose="020B0503020204020204" charset="-122"/>
              <a:ea typeface="微软雅黑" panose="020B0503020204020204" charset="-122"/>
              <a:cs typeface="+mn-ea"/>
            </a:endParaRPr>
          </a:p>
          <a:p>
            <a:pPr algn="just"/>
            <a:r>
              <a:rPr sz="1600" dirty="0">
                <a:solidFill>
                  <a:schemeClr val="tx1">
                    <a:lumMod val="50000"/>
                    <a:lumOff val="50000"/>
                  </a:schemeClr>
                </a:solidFill>
                <a:latin typeface="微软雅黑" panose="020B0503020204020204" charset="-122"/>
                <a:ea typeface="微软雅黑" panose="020B0503020204020204" charset="-122"/>
                <a:cs typeface="+mn-ea"/>
              </a:rPr>
              <a:t>2. 熟悉儿科护士的角色与素质要求。</a:t>
            </a:r>
            <a:endParaRPr sz="1600" dirty="0">
              <a:solidFill>
                <a:schemeClr val="tx1">
                  <a:lumMod val="50000"/>
                  <a:lumOff val="50000"/>
                </a:schemeClr>
              </a:solidFill>
              <a:latin typeface="微软雅黑" panose="020B0503020204020204" charset="-122"/>
              <a:ea typeface="微软雅黑" panose="020B0503020204020204" charset="-122"/>
              <a:cs typeface="+mn-ea"/>
            </a:endParaRPr>
          </a:p>
          <a:p>
            <a:pPr algn="just"/>
            <a:r>
              <a:rPr sz="1600" dirty="0">
                <a:solidFill>
                  <a:schemeClr val="tx1">
                    <a:lumMod val="50000"/>
                    <a:lumOff val="50000"/>
                  </a:schemeClr>
                </a:solidFill>
                <a:latin typeface="微软雅黑" panose="020B0503020204020204" charset="-122"/>
                <a:ea typeface="微软雅黑" panose="020B0503020204020204" charset="-122"/>
                <a:cs typeface="+mn-ea"/>
              </a:rPr>
              <a:t>3. 了解小儿解剖生理特点和患病的特点，以及儿科护理的一般原则。</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8" name="椭圆 7"/>
          <p:cNvSpPr/>
          <p:nvPr/>
        </p:nvSpPr>
        <p:spPr>
          <a:xfrm>
            <a:off x="4015105" y="3398520"/>
            <a:ext cx="544830" cy="54483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25">
                <a:solidFill>
                  <a:schemeClr val="bg1"/>
                </a:solidFill>
                <a:latin typeface="微软雅黑" panose="020B0503020204020204" charset="-122"/>
                <a:ea typeface="微软雅黑" panose="020B0503020204020204" charset="-122"/>
              </a:rPr>
              <a:t>2</a:t>
            </a:r>
            <a:endParaRPr lang="en-US" altLang="zh-CN" sz="2025">
              <a:solidFill>
                <a:schemeClr val="bg1"/>
              </a:solidFill>
              <a:latin typeface="微软雅黑" panose="020B0503020204020204" charset="-122"/>
              <a:ea typeface="微软雅黑" panose="020B0503020204020204" charset="-122"/>
            </a:endParaRPr>
          </a:p>
        </p:txBody>
      </p:sp>
      <p:sp>
        <p:nvSpPr>
          <p:cNvPr id="3" name="矩形 2"/>
          <p:cNvSpPr/>
          <p:nvPr/>
        </p:nvSpPr>
        <p:spPr>
          <a:xfrm>
            <a:off x="4631055" y="3493135"/>
            <a:ext cx="1076960" cy="361950"/>
          </a:xfrm>
          <a:prstGeom prst="rect">
            <a:avLst/>
          </a:prstGeom>
        </p:spPr>
        <p:txBody>
          <a:bodyPr wrap="none">
            <a:spAutoFit/>
          </a:bodyPr>
          <a:lstStyle/>
          <a:p>
            <a:pPr algn="l"/>
            <a:r>
              <a:rPr lang="zh-CN" altLang="en-US" sz="1755" b="1">
                <a:solidFill>
                  <a:srgbClr val="FF7F7F"/>
                </a:solidFill>
                <a:latin typeface="微软雅黑" panose="020B0503020204020204" charset="-122"/>
                <a:ea typeface="微软雅黑" panose="020B0503020204020204" charset="-122"/>
              </a:rPr>
              <a:t>能力目标</a:t>
            </a:r>
            <a:endParaRPr lang="zh-CN" altLang="en-US" sz="1755" b="1">
              <a:solidFill>
                <a:srgbClr val="FF7F7F"/>
              </a:solidFill>
              <a:latin typeface="微软雅黑" panose="020B0503020204020204" charset="-122"/>
              <a:ea typeface="微软雅黑" panose="020B0503020204020204" charset="-122"/>
            </a:endParaRPr>
          </a:p>
        </p:txBody>
      </p:sp>
      <p:sp>
        <p:nvSpPr>
          <p:cNvPr id="14" name="矩形 13"/>
          <p:cNvSpPr/>
          <p:nvPr/>
        </p:nvSpPr>
        <p:spPr>
          <a:xfrm>
            <a:off x="5779135" y="3493135"/>
            <a:ext cx="5111115" cy="429260"/>
          </a:xfrm>
          <a:prstGeom prst="rect">
            <a:avLst/>
          </a:prstGeom>
        </p:spPr>
        <p:txBody>
          <a:bodyPr wrap="square" anchor="ctr" anchorCtr="0">
            <a:noAutofit/>
          </a:bodyPr>
          <a:lstStyle/>
          <a:p>
            <a:r>
              <a:rPr sz="1600" dirty="0">
                <a:solidFill>
                  <a:schemeClr val="tx1">
                    <a:lumMod val="50000"/>
                    <a:lumOff val="50000"/>
                  </a:schemeClr>
                </a:solidFill>
                <a:latin typeface="微软雅黑" panose="020B0503020204020204" charset="-122"/>
                <a:ea typeface="微软雅黑" panose="020B0503020204020204" charset="-122"/>
                <a:cs typeface="+mn-ea"/>
              </a:rPr>
              <a:t>能与不同年龄的患儿进行语言和非语言沟通。</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4" name="椭圆 3"/>
          <p:cNvSpPr/>
          <p:nvPr/>
        </p:nvSpPr>
        <p:spPr>
          <a:xfrm>
            <a:off x="3658870" y="4465638"/>
            <a:ext cx="544830" cy="544830"/>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25">
                <a:solidFill>
                  <a:schemeClr val="bg1"/>
                </a:solidFill>
                <a:latin typeface="微软雅黑" panose="020B0503020204020204" charset="-122"/>
                <a:ea typeface="微软雅黑" panose="020B0503020204020204" charset="-122"/>
              </a:rPr>
              <a:t>3</a:t>
            </a:r>
            <a:endParaRPr lang="en-US" altLang="zh-CN" sz="2025">
              <a:solidFill>
                <a:schemeClr val="bg1"/>
              </a:solidFill>
              <a:latin typeface="微软雅黑" panose="020B0503020204020204" charset="-122"/>
              <a:ea typeface="微软雅黑" panose="020B0503020204020204" charset="-122"/>
            </a:endParaRPr>
          </a:p>
        </p:txBody>
      </p:sp>
      <p:sp>
        <p:nvSpPr>
          <p:cNvPr id="7" name="矩形 6"/>
          <p:cNvSpPr/>
          <p:nvPr/>
        </p:nvSpPr>
        <p:spPr>
          <a:xfrm>
            <a:off x="4274820" y="4557078"/>
            <a:ext cx="1076960" cy="361950"/>
          </a:xfrm>
          <a:prstGeom prst="rect">
            <a:avLst/>
          </a:prstGeom>
        </p:spPr>
        <p:txBody>
          <a:bodyPr wrap="none">
            <a:spAutoFit/>
          </a:bodyPr>
          <a:lstStyle/>
          <a:p>
            <a:pPr algn="l"/>
            <a:r>
              <a:rPr lang="zh-CN" altLang="en-US" sz="1755" b="1">
                <a:solidFill>
                  <a:srgbClr val="FF7F7F"/>
                </a:solidFill>
                <a:latin typeface="微软雅黑" panose="020B0503020204020204" charset="-122"/>
                <a:ea typeface="微软雅黑" panose="020B0503020204020204" charset="-122"/>
              </a:rPr>
              <a:t>素质目标</a:t>
            </a:r>
            <a:endParaRPr lang="zh-CN" altLang="en-US" sz="1755" b="1">
              <a:solidFill>
                <a:srgbClr val="FF7F7F"/>
              </a:solidFill>
              <a:latin typeface="微软雅黑" panose="020B0503020204020204" charset="-122"/>
              <a:ea typeface="微软雅黑" panose="020B0503020204020204" charset="-122"/>
            </a:endParaRPr>
          </a:p>
        </p:txBody>
      </p:sp>
      <p:sp>
        <p:nvSpPr>
          <p:cNvPr id="15" name="矩形 14"/>
          <p:cNvSpPr/>
          <p:nvPr/>
        </p:nvSpPr>
        <p:spPr>
          <a:xfrm>
            <a:off x="5422900" y="4384675"/>
            <a:ext cx="5348605" cy="706755"/>
          </a:xfrm>
          <a:prstGeom prst="rect">
            <a:avLst/>
          </a:prstGeom>
        </p:spPr>
        <p:txBody>
          <a:bodyPr wrap="square" anchor="ctr" anchorCtr="0">
            <a:noAutofit/>
          </a:bodyPr>
          <a:lstStyle/>
          <a:p>
            <a:r>
              <a:rPr sz="1600" dirty="0">
                <a:solidFill>
                  <a:schemeClr val="tx1">
                    <a:lumMod val="50000"/>
                    <a:lumOff val="50000"/>
                  </a:schemeClr>
                </a:solidFill>
                <a:latin typeface="微软雅黑" panose="020B0503020204020204" charset="-122"/>
                <a:ea typeface="微软雅黑" panose="020B0503020204020204" charset="-122"/>
                <a:cs typeface="+mn-ea"/>
              </a:rPr>
              <a:t>热爱儿科护理事业，具有为小儿健康服务的奉献精神。</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grpSp>
        <p:nvGrpSpPr>
          <p:cNvPr id="17" name="组合 16"/>
          <p:cNvGrpSpPr/>
          <p:nvPr/>
        </p:nvGrpSpPr>
        <p:grpSpPr>
          <a:xfrm>
            <a:off x="1263603" y="2672023"/>
            <a:ext cx="1998236" cy="1998236"/>
            <a:chOff x="959845" y="2687828"/>
            <a:chExt cx="2960503" cy="2960503"/>
          </a:xfrm>
        </p:grpSpPr>
        <p:sp>
          <p:nvSpPr>
            <p:cNvPr id="16" name="椭圆 15"/>
            <p:cNvSpPr/>
            <p:nvPr/>
          </p:nvSpPr>
          <p:spPr>
            <a:xfrm>
              <a:off x="959845" y="2687828"/>
              <a:ext cx="2960503" cy="2960503"/>
            </a:xfrm>
            <a:prstGeom prst="ellipse">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lstStyle/>
            <a:p>
              <a:pPr algn="ctr"/>
              <a:endParaRPr lang="en-US" altLang="zh-CN" sz="3375">
                <a:gradFill>
                  <a:gsLst>
                    <a:gs pos="100000">
                      <a:schemeClr val="bg1"/>
                    </a:gs>
                    <a:gs pos="28000">
                      <a:schemeClr val="accent1">
                        <a:lumMod val="5000"/>
                        <a:lumOff val="95000"/>
                      </a:schemeClr>
                    </a:gs>
                    <a:gs pos="70000">
                      <a:srgbClr val="FFC000"/>
                    </a:gs>
                  </a:gsLst>
                  <a:lin ang="5400000" scaled="1"/>
                </a:gradFill>
                <a:latin typeface="微软雅黑" panose="020B0503020204020204" charset="-122"/>
                <a:ea typeface="微软雅黑" panose="020B0503020204020204" charset="-122"/>
              </a:endParaRPr>
            </a:p>
          </p:txBody>
        </p:sp>
        <p:pic>
          <p:nvPicPr>
            <p:cNvPr id="21" name="图片 20"/>
            <p:cNvPicPr>
              <a:picLocks noChangeAspect="1"/>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1448254" y="3505200"/>
              <a:ext cx="2073747" cy="1403042"/>
            </a:xfrm>
            <a:prstGeom prst="rect">
              <a:avLst/>
            </a:prstGeom>
          </p:spPr>
        </p:pic>
      </p:grpSp>
      <p:grpSp>
        <p:nvGrpSpPr>
          <p:cNvPr id="18" name="组合 17"/>
          <p:cNvGrpSpPr/>
          <p:nvPr/>
        </p:nvGrpSpPr>
        <p:grpSpPr>
          <a:xfrm>
            <a:off x="296545" y="259715"/>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b="0">
                  <a:solidFill>
                    <a:srgbClr val="FF7F7F"/>
                  </a:solidFill>
                  <a:latin typeface="微软雅黑" panose="020B0503020204020204" charset="-122"/>
                  <a:ea typeface="微软雅黑" panose="020B0503020204020204" charset="-122"/>
                </a:rPr>
                <a:t>学习目标</a:t>
              </a:r>
              <a:endParaRPr lang="zh-CN" altLang="en-US" sz="2400" b="0">
                <a:solidFill>
                  <a:srgbClr val="FF7F7F"/>
                </a:solidFill>
                <a:latin typeface="微软雅黑" panose="020B0503020204020204" charset="-122"/>
                <a:ea typeface="微软雅黑" panose="020B0503020204020204" charset="-122"/>
              </a:endParaRPr>
            </a:p>
          </p:txBody>
        </p:sp>
        <p:grpSp>
          <p:nvGrpSpPr>
            <p:cNvPr id="12" name="组合 11"/>
            <p:cNvGrpSpPr/>
            <p:nvPr/>
          </p:nvGrpSpPr>
          <p:grpSpPr>
            <a:xfrm>
              <a:off x="467" y="494"/>
              <a:ext cx="1416" cy="680"/>
              <a:chOff x="467" y="579"/>
              <a:chExt cx="1416" cy="680"/>
            </a:xfrm>
          </p:grpSpPr>
          <p:sp>
            <p:nvSpPr>
              <p:cNvPr id="25" name="对角圆角矩形 24"/>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26" name="图片 25"/>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2902">
        <p:comb/>
      </p:transition>
    </mc:Choice>
    <mc:Fallback>
      <p:transition advTm="29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347470" y="4882515"/>
            <a:ext cx="9540875" cy="1283970"/>
          </a:xfrm>
          <a:prstGeom prst="rect">
            <a:avLst/>
          </a:prstGeom>
        </p:spPr>
        <p:txBody>
          <a:bodyPr wrap="square">
            <a:noAutofit/>
          </a:bodyPr>
          <a:lstStyle/>
          <a:p>
            <a:pPr>
              <a:lnSpc>
                <a:spcPct val="150000"/>
              </a:lnSpc>
            </a:pPr>
            <a:r>
              <a:rPr lang="zh-CN" altLang="en-US" b="1">
                <a:solidFill>
                  <a:srgbClr val="FF7F7F"/>
                </a:solidFill>
                <a:latin typeface="Microsoft YaHei Bold" panose="020B0503020204020204" charset="-122"/>
                <a:ea typeface="Microsoft YaHei Bold" panose="020B0503020204020204" charset="-122"/>
              </a:rPr>
              <a:t>情境思考</a:t>
            </a:r>
            <a:endParaRPr lang="zh-CN" altLang="en-US" b="1">
              <a:solidFill>
                <a:srgbClr val="FF7F7F"/>
              </a:solidFill>
              <a:latin typeface="Microsoft YaHei Bold" panose="020B0503020204020204" charset="-122"/>
              <a:ea typeface="Microsoft YaHei Bold" panose="020B0503020204020204" charset="-122"/>
            </a:endParaRPr>
          </a:p>
          <a:p>
            <a:pPr>
              <a:lnSpc>
                <a:spcPct val="150000"/>
              </a:lnSpc>
            </a:pPr>
            <a:r>
              <a:rPr lang="zh-CN" altLang="en-US" b="1">
                <a:solidFill>
                  <a:srgbClr val="FF7F7F"/>
                </a:solidFill>
                <a:latin typeface="宋体" panose="02010600030101010101" pitchFamily="2" charset="-122"/>
                <a:ea typeface="宋体" panose="02010600030101010101" pitchFamily="2" charset="-122"/>
              </a:rPr>
              <a:t>1. 怎样才能成为一名合格的儿科护士？</a:t>
            </a:r>
            <a:endParaRPr lang="zh-CN" altLang="en-US" b="1">
              <a:solidFill>
                <a:srgbClr val="FF7F7F"/>
              </a:solidFill>
              <a:latin typeface="宋体" panose="02010600030101010101" pitchFamily="2" charset="-122"/>
              <a:ea typeface="宋体" panose="02010600030101010101" pitchFamily="2" charset="-122"/>
            </a:endParaRPr>
          </a:p>
          <a:p>
            <a:pPr>
              <a:lnSpc>
                <a:spcPct val="150000"/>
              </a:lnSpc>
            </a:pPr>
            <a:r>
              <a:rPr lang="zh-CN" altLang="en-US" b="1">
                <a:solidFill>
                  <a:srgbClr val="FF7F7F"/>
                </a:solidFill>
                <a:latin typeface="宋体" panose="02010600030101010101" pitchFamily="2" charset="-122"/>
                <a:ea typeface="宋体" panose="02010600030101010101" pitchFamily="2" charset="-122"/>
              </a:rPr>
              <a:t>2. 当出现护患纠纷时，护士应如何应用沟通技巧化解护患矛盾 ?</a:t>
            </a:r>
            <a:endParaRPr lang="zh-CN" altLang="en-US" b="1">
              <a:solidFill>
                <a:srgbClr val="FF7F7F"/>
              </a:solidFill>
              <a:latin typeface="宋体" panose="02010600030101010101" pitchFamily="2" charset="-122"/>
              <a:ea typeface="宋体" panose="02010600030101010101" pitchFamily="2" charset="-122"/>
            </a:endParaRPr>
          </a:p>
        </p:txBody>
      </p:sp>
      <p:grpSp>
        <p:nvGrpSpPr>
          <p:cNvPr id="10" name="组合 9"/>
          <p:cNvGrpSpPr/>
          <p:nvPr/>
        </p:nvGrpSpPr>
        <p:grpSpPr>
          <a:xfrm>
            <a:off x="966470" y="1363345"/>
            <a:ext cx="10259060" cy="3059430"/>
            <a:chOff x="1655" y="2146"/>
            <a:chExt cx="16156" cy="4818"/>
          </a:xfrm>
        </p:grpSpPr>
        <p:sp>
          <p:nvSpPr>
            <p:cNvPr id="2" name="矩形 1"/>
            <p:cNvSpPr/>
            <p:nvPr/>
          </p:nvSpPr>
          <p:spPr>
            <a:xfrm>
              <a:off x="1938" y="2713"/>
              <a:ext cx="15591" cy="3685"/>
            </a:xfrm>
            <a:prstGeom prst="rect">
              <a:avLst/>
            </a:prstGeom>
          </p:spPr>
          <p:txBody>
            <a:bodyPr wrap="square">
              <a:noAutofit/>
            </a:bodyPr>
            <a:lstStyle/>
            <a:p>
              <a:pPr indent="406400" algn="just" fontAlgn="auto">
                <a:lnSpc>
                  <a:spcPct val="150000"/>
                </a:lnSpc>
                <a:spcAft>
                  <a:spcPts val="600"/>
                </a:spcAft>
                <a:extLst>
                  <a:ext uri="{35155182-B16C-46BC-9424-99874614C6A1}">
                    <wpsdc:indentchars xmlns:wpsdc="http://www.wps.cn/officeDocument/2017/drawingmlCustomData" val="200" checksum="1740828767"/>
                  </a:ext>
                </a:extLst>
              </a:pPr>
              <a:r>
                <a:rPr sz="1600" dirty="0">
                  <a:solidFill>
                    <a:schemeClr val="tx1">
                      <a:lumMod val="50000"/>
                      <a:lumOff val="50000"/>
                    </a:schemeClr>
                  </a:solidFill>
                  <a:latin typeface="微软雅黑" panose="020B0503020204020204" charset="-122"/>
                  <a:ea typeface="微软雅黑" panose="020B0503020204020204" charset="-122"/>
                  <a:cs typeface="+mn-ea"/>
                </a:rPr>
                <a:t>护士小张毕业后分配到儿科工作 3个月了，工作热情很高，能吃苦耐劳，有时因抢救病人需要加班也毫无怨言，对患儿充满爱心。她在工作之余还会抽时间为患儿讲故事，孩子们都亲切地称她为“漂亮阿姨”。一次，小张在为一患儿做头皮静脉穿刺时，连续两次都没有成功，这时，患儿啼哭，家长则更是焦虑，情绪十分激动，大声呵斥小张，并拒绝其继续为患儿做治疗。小张非常诚恳地向患儿家长表示了歉意，叫来老师并协助老师为患儿一次穿刺成功，使患儿能按医嘱保持继续治疗。家长被小张的诚意感动，向她表示了歉意。小张并未强调小儿头皮静脉穿刺的难度，而是谦虚地表示以后要苦练基本功，提高自己的护理技术。</a:t>
              </a:r>
              <a:endParaRPr sz="1600"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3" name="圆角矩形 2"/>
            <p:cNvSpPr/>
            <p:nvPr/>
          </p:nvSpPr>
          <p:spPr>
            <a:xfrm>
              <a:off x="1655" y="2146"/>
              <a:ext cx="16157" cy="4819"/>
            </a:xfrm>
            <a:prstGeom prst="roundRect">
              <a:avLst>
                <a:gd name="adj" fmla="val 4701"/>
              </a:avLst>
            </a:prstGeom>
            <a:noFill/>
            <a:ln>
              <a:solidFill>
                <a:srgbClr val="FF7F7F"/>
              </a:solidFill>
            </a:ln>
            <a:extLst>
              <a:ext uri="{909E8E84-426E-40DD-AFC4-6F175D3DCCD1}">
                <a14:hiddenFill xmlns:a14="http://schemas.microsoft.com/office/drawing/2010/main">
                  <a:solidFill>
                    <a:schemeClr val="accent1"/>
                  </a:solidFill>
                </a14:hiddenFill>
              </a:ext>
            </a:extLst>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grpSp>
      <p:grpSp>
        <p:nvGrpSpPr>
          <p:cNvPr id="9" name="组合 8"/>
          <p:cNvGrpSpPr/>
          <p:nvPr/>
        </p:nvGrpSpPr>
        <p:grpSpPr>
          <a:xfrm>
            <a:off x="296545" y="259715"/>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护理情境</a:t>
              </a:r>
              <a:endParaRPr lang="zh-CN" altLang="en-US" sz="2400" b="0">
                <a:solidFill>
                  <a:srgbClr val="FF7F7F"/>
                </a:solidFill>
                <a:latin typeface="微软雅黑" panose="020B0503020204020204" charset="-122"/>
                <a:ea typeface="微软雅黑" panose="020B0503020204020204" charset="-122"/>
              </a:endParaRPr>
            </a:p>
          </p:txBody>
        </p:sp>
        <p:grpSp>
          <p:nvGrpSpPr>
            <p:cNvPr id="6" name="组合 5"/>
            <p:cNvGrpSpPr/>
            <p:nvPr/>
          </p:nvGrpSpPr>
          <p:grpSpPr>
            <a:xfrm>
              <a:off x="467" y="494"/>
              <a:ext cx="1416" cy="680"/>
              <a:chOff x="467" y="579"/>
              <a:chExt cx="1416" cy="680"/>
            </a:xfrm>
          </p:grpSpPr>
          <p:sp>
            <p:nvSpPr>
              <p:cNvPr id="7" name="对角圆角矩形 6"/>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8" name="图片 7"/>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标题 2"/>
          <p:cNvSpPr/>
          <p:nvPr>
            <p:ph type="title"/>
            <p:custDataLst>
              <p:tags r:id="rId1"/>
            </p:custDataLst>
          </p:nvPr>
        </p:nvSpPr>
        <p:spPr>
          <a:xfrm>
            <a:off x="5908675" y="2181225"/>
            <a:ext cx="4204335" cy="1071880"/>
          </a:xfrm>
        </p:spPr>
        <p:txBody>
          <a:bodyPr/>
          <a:p>
            <a:r>
              <a:rPr lang="zh-CN" altLang="en-US" sz="2800" b="0">
                <a:solidFill>
                  <a:schemeClr val="lt1"/>
                </a:solidFill>
                <a:latin typeface="微软雅黑" panose="020B0503020204020204" charset="-122"/>
                <a:ea typeface="微软雅黑" panose="020B0503020204020204" charset="-122"/>
              </a:rPr>
              <a:t>任务一</a:t>
            </a:r>
            <a:endParaRPr lang="zh-CN" altLang="en-US" sz="2800" b="0">
              <a:solidFill>
                <a:schemeClr val="lt1"/>
              </a:solidFill>
              <a:latin typeface="微软雅黑" panose="020B0503020204020204" charset="-122"/>
              <a:ea typeface="微软雅黑" panose="020B0503020204020204" charset="-122"/>
            </a:endParaRPr>
          </a:p>
        </p:txBody>
      </p:sp>
      <p:sp>
        <p:nvSpPr>
          <p:cNvPr id="2" name="文本占位符 1"/>
          <p:cNvSpPr>
            <a:spLocks noGrp="1"/>
          </p:cNvSpPr>
          <p:nvPr>
            <p:ph type="body" sz="half" idx="2"/>
          </p:nvPr>
        </p:nvSpPr>
        <p:spPr>
          <a:xfrm>
            <a:off x="5474653" y="3253105"/>
            <a:ext cx="5072380" cy="1199515"/>
          </a:xfrm>
        </p:spPr>
        <p:txBody>
          <a:bodyPr>
            <a:noAutofit/>
          </a:bodyPr>
          <a:p>
            <a:pPr>
              <a:lnSpc>
                <a:spcPct val="100000"/>
              </a:lnSpc>
            </a:pPr>
            <a:r>
              <a:rPr lang="zh-CN" altLang="en-US" sz="3200" b="1">
                <a:latin typeface="Microsoft YaHei Bold" panose="020B0503020204020204" charset="-122"/>
                <a:ea typeface="Microsoft YaHei Bold" panose="020B0503020204020204" charset="-122"/>
              </a:rPr>
              <a:t>儿科护理的任务和服务对象及其发展趋势</a:t>
            </a:r>
            <a:endParaRPr lang="zh-CN" altLang="en-US" sz="3200" b="1">
              <a:latin typeface="Microsoft YaHei Bold" panose="020B0503020204020204" charset="-122"/>
              <a:ea typeface="Microsoft YaHei Bold" panose="020B0503020204020204" charset="-122"/>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7470" y="2218055"/>
            <a:ext cx="9360000" cy="1337945"/>
          </a:xfrm>
          <a:prstGeom prst="rect">
            <a:avLst/>
          </a:prstGeom>
        </p:spPr>
        <p:txBody>
          <a:bodyPr wrap="square">
            <a:spAutoFit/>
          </a:bodyPr>
          <a:lstStyle/>
          <a:p>
            <a:pPr indent="457200" algn="just" fontAlgn="auto">
              <a:lnSpc>
                <a:spcPct val="150000"/>
              </a:lnSpc>
              <a:spcAft>
                <a:spcPts val="0"/>
              </a:spcAft>
              <a:buClrTx/>
              <a:buSzTx/>
              <a:buFontTx/>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rPr>
              <a:t>儿科护理是一门研究小儿生长发育规律及其影响因素、儿童保健、疾病预防和护理，以促进小儿身心健康的科学。儿科护理的服务对象为身心处于不断发展中的小儿，他们具有不同于成人的特征及需要。</a:t>
            </a:r>
            <a:endParaRPr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196340" y="1452245"/>
            <a:ext cx="7062470"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rPr>
              <a:t>（一）儿科护理概念</a:t>
            </a:r>
            <a:endParaRPr lang="zh-CN" altLang="en-US" sz="2000" b="1">
              <a:solidFill>
                <a:srgbClr val="FF7F7F"/>
              </a:solidFill>
              <a:latin typeface="微软雅黑" panose="020B0503020204020204" charset="-122"/>
              <a:ea typeface="微软雅黑" panose="020B0503020204020204" charset="-122"/>
            </a:endParaRPr>
          </a:p>
        </p:txBody>
      </p:sp>
      <p:grpSp>
        <p:nvGrpSpPr>
          <p:cNvPr id="9" name="组合 8"/>
          <p:cNvGrpSpPr/>
          <p:nvPr/>
        </p:nvGrpSpPr>
        <p:grpSpPr>
          <a:xfrm>
            <a:off x="296545" y="259715"/>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一、概念、任务和服务对象</a:t>
              </a:r>
              <a:endParaRPr lang="zh-CN" altLang="en-US" sz="2400" b="0">
                <a:solidFill>
                  <a:srgbClr val="FF7F7F"/>
                </a:solidFill>
                <a:latin typeface="微软雅黑" panose="020B0503020204020204" charset="-122"/>
                <a:ea typeface="微软雅黑" panose="020B0503020204020204" charset="-122"/>
              </a:endParaRPr>
            </a:p>
          </p:txBody>
        </p:sp>
        <p:grpSp>
          <p:nvGrpSpPr>
            <p:cNvPr id="6" name="组合 5"/>
            <p:cNvGrpSpPr/>
            <p:nvPr/>
          </p:nvGrpSpPr>
          <p:grpSpPr>
            <a:xfrm>
              <a:off x="467" y="494"/>
              <a:ext cx="1416" cy="680"/>
              <a:chOff x="467" y="579"/>
              <a:chExt cx="1416" cy="680"/>
            </a:xfrm>
          </p:grpSpPr>
          <p:sp>
            <p:nvSpPr>
              <p:cNvPr id="7" name="对角圆角矩形 6"/>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8" name="图片 7"/>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347470" y="2218055"/>
            <a:ext cx="9360000" cy="1337945"/>
          </a:xfrm>
          <a:prstGeom prst="rect">
            <a:avLst/>
          </a:prstGeom>
        </p:spPr>
        <p:txBody>
          <a:bodyPr wrap="square">
            <a:spAutoFit/>
          </a:bodyPr>
          <a:lstStyle/>
          <a:p>
            <a:pPr indent="457200" algn="just" fontAlgn="auto">
              <a:lnSpc>
                <a:spcPct val="150000"/>
              </a:lnSpc>
              <a:spcAft>
                <a:spcPts val="0"/>
              </a:spcAft>
              <a:buClrTx/>
              <a:buSzTx/>
              <a:buFontTx/>
              <a:extLst>
                <a:ext uri="{35155182-B16C-46BC-9424-99874614C6A1}">
                  <wpsdc:indentchars xmlns:wpsdc="http://www.wps.cn/officeDocument/2017/drawingmlCustomData" val="200" checksum="59296752"/>
                </a:ext>
              </a:extLst>
            </a:pPr>
            <a:r>
              <a:rPr dirty="0">
                <a:solidFill>
                  <a:schemeClr val="tx1">
                    <a:lumMod val="50000"/>
                    <a:lumOff val="50000"/>
                  </a:schemeClr>
                </a:solidFill>
                <a:latin typeface="微软雅黑" panose="020B0503020204020204" charset="-122"/>
                <a:ea typeface="微软雅黑" panose="020B0503020204020204" charset="-122"/>
                <a:cs typeface="+mn-ea"/>
                <a:sym typeface="+mn-ea"/>
              </a:rPr>
              <a:t>儿科护理的任务是从体格、智能、行为和社会等各方面来研究和保护小儿，对小儿提供综合性、广泛性的护理，以增强小儿体质，降低小儿发病率和死亡率，保障和促进小儿健康，提高人类的整体健康水平。</a:t>
            </a:r>
            <a:endParaRPr dirty="0">
              <a:solidFill>
                <a:schemeClr val="tx1">
                  <a:lumMod val="50000"/>
                  <a:lumOff val="50000"/>
                </a:schemeClr>
              </a:solidFill>
              <a:latin typeface="微软雅黑" panose="020B0503020204020204" charset="-122"/>
              <a:ea typeface="微软雅黑" panose="020B0503020204020204" charset="-122"/>
              <a:cs typeface="+mn-ea"/>
            </a:endParaRPr>
          </a:p>
        </p:txBody>
      </p:sp>
      <p:sp>
        <p:nvSpPr>
          <p:cNvPr id="18" name="矩形 17"/>
          <p:cNvSpPr/>
          <p:nvPr/>
        </p:nvSpPr>
        <p:spPr>
          <a:xfrm>
            <a:off x="1196340" y="1452245"/>
            <a:ext cx="7062470" cy="398780"/>
          </a:xfrm>
          <a:prstGeom prst="rect">
            <a:avLst/>
          </a:prstGeom>
        </p:spPr>
        <p:txBody>
          <a:bodyPr wrap="square">
            <a:spAutoFit/>
          </a:bodyPr>
          <a:lstStyle/>
          <a:p>
            <a:r>
              <a:rPr lang="zh-CN" altLang="en-US" sz="2000" b="1">
                <a:solidFill>
                  <a:srgbClr val="FF7F7F"/>
                </a:solidFill>
                <a:latin typeface="微软雅黑" panose="020B0503020204020204" charset="-122"/>
                <a:ea typeface="微软雅黑" panose="020B0503020204020204" charset="-122"/>
                <a:sym typeface="+mn-ea"/>
              </a:rPr>
              <a:t>（二）儿科护理任务</a:t>
            </a:r>
            <a:endParaRPr lang="zh-CN" altLang="en-US" sz="2000" b="1">
              <a:solidFill>
                <a:srgbClr val="FF7F7F"/>
              </a:solidFill>
              <a:latin typeface="微软雅黑" panose="020B0503020204020204" charset="-122"/>
              <a:ea typeface="微软雅黑" panose="020B0503020204020204" charset="-122"/>
            </a:endParaRPr>
          </a:p>
        </p:txBody>
      </p:sp>
      <p:grpSp>
        <p:nvGrpSpPr>
          <p:cNvPr id="9" name="组合 8"/>
          <p:cNvGrpSpPr/>
          <p:nvPr/>
        </p:nvGrpSpPr>
        <p:grpSpPr>
          <a:xfrm>
            <a:off x="296545" y="259715"/>
            <a:ext cx="11490325" cy="539750"/>
            <a:chOff x="467" y="409"/>
            <a:chExt cx="18095" cy="850"/>
          </a:xfrm>
        </p:grpSpPr>
        <p:sp>
          <p:nvSpPr>
            <p:cNvPr id="23" name="文本框 22"/>
            <p:cNvSpPr txBox="1"/>
            <p:nvPr/>
          </p:nvSpPr>
          <p:spPr>
            <a:xfrm>
              <a:off x="2122" y="409"/>
              <a:ext cx="16441" cy="850"/>
            </a:xfrm>
            <a:prstGeom prst="rect">
              <a:avLst/>
            </a:prstGeom>
            <a:noFill/>
          </p:spPr>
          <p:txBody>
            <a:bodyPr wrap="square" rtlCol="0" anchor="ctr" anchorCtr="0">
              <a:noAutofit/>
            </a:bodyPr>
            <a:p>
              <a:pPr>
                <a:lnSpc>
                  <a:spcPct val="100000"/>
                </a:lnSpc>
              </a:pPr>
              <a:r>
                <a:rPr lang="zh-CN" altLang="en-US" sz="2400">
                  <a:solidFill>
                    <a:srgbClr val="FF7F7F"/>
                  </a:solidFill>
                  <a:latin typeface="微软雅黑" panose="020B0503020204020204" charset="-122"/>
                  <a:ea typeface="微软雅黑" panose="020B0503020204020204" charset="-122"/>
                  <a:sym typeface="+mn-ea"/>
                </a:rPr>
                <a:t>一、概念、任务和服务对象</a:t>
              </a:r>
              <a:endParaRPr lang="zh-CN" altLang="en-US" sz="2400" b="0">
                <a:solidFill>
                  <a:srgbClr val="FF7F7F"/>
                </a:solidFill>
                <a:latin typeface="微软雅黑" panose="020B0503020204020204" charset="-122"/>
                <a:ea typeface="微软雅黑" panose="020B0503020204020204" charset="-122"/>
              </a:endParaRPr>
            </a:p>
          </p:txBody>
        </p:sp>
        <p:grpSp>
          <p:nvGrpSpPr>
            <p:cNvPr id="6" name="组合 5"/>
            <p:cNvGrpSpPr/>
            <p:nvPr/>
          </p:nvGrpSpPr>
          <p:grpSpPr>
            <a:xfrm>
              <a:off x="467" y="494"/>
              <a:ext cx="1416" cy="680"/>
              <a:chOff x="467" y="579"/>
              <a:chExt cx="1416" cy="680"/>
            </a:xfrm>
          </p:grpSpPr>
          <p:sp>
            <p:nvSpPr>
              <p:cNvPr id="7" name="对角圆角矩形 6"/>
              <p:cNvSpPr/>
              <p:nvPr/>
            </p:nvSpPr>
            <p:spPr>
              <a:xfrm>
                <a:off x="467" y="579"/>
                <a:ext cx="1417" cy="680"/>
              </a:xfrm>
              <a:prstGeom prst="round2DiagRect">
                <a:avLst>
                  <a:gd name="adj1" fmla="val 50000"/>
                  <a:gd name="adj2" fmla="val 0"/>
                </a:avLst>
              </a:prstGeom>
              <a:solidFill>
                <a:srgbClr val="FF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1718" tIns="30858" rIns="61718" bIns="30858" numCol="1" spcCol="0" rtlCol="0" fromWordArt="0" anchor="ctr" anchorCtr="0" forceAA="0" compatLnSpc="1">
                <a:noAutofit/>
              </a:bodyPr>
              <a:p>
                <a:pPr algn="ctr"/>
                <a:endParaRPr lang="zh-CN" altLang="en-US" sz="2025" b="0">
                  <a:latin typeface="微软雅黑" panose="020B0503020204020204" charset="-122"/>
                  <a:ea typeface="微软雅黑" panose="020B0503020204020204" charset="-122"/>
                </a:endParaRPr>
              </a:p>
            </p:txBody>
          </p:sp>
          <p:pic>
            <p:nvPicPr>
              <p:cNvPr id="8" name="图片 7"/>
              <p:cNvPicPr/>
              <p:nvPr/>
            </p:nvPicPr>
            <p:blipFill>
              <a:blip r:embed="rId1" cstate="print">
                <a:biLevel thresh="25000"/>
                <a:extLst>
                  <a:ext uri="{28A0092B-C50C-407E-A947-70E740481C1C}">
                    <a14:useLocalDpi xmlns:a14="http://schemas.microsoft.com/office/drawing/2010/main" val="0"/>
                  </a:ext>
                </a:extLst>
              </a:blip>
              <a:stretch>
                <a:fillRect/>
              </a:stretch>
            </p:blipFill>
            <p:spPr>
              <a:xfrm>
                <a:off x="892" y="692"/>
                <a:ext cx="567" cy="454"/>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p14:dur="9" advTm="5102">
        <p:comb/>
      </p:transition>
    </mc:Choice>
    <mc:Fallback>
      <p:transition advTm="5102">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Lst>
  </p:timing>
</p:sld>
</file>

<file path=ppt/tags/tag1.xml><?xml version="1.0" encoding="utf-8"?>
<p:tagLst xmlns:p="http://schemas.openxmlformats.org/presentationml/2006/main">
  <p:tag name="KSO_WM_UNIT_SUBTYPE" val="w"/>
  <p:tag name="KSO_WM_TEMPLATE_CATEGORY" val="chip"/>
  <p:tag name="KSO_WM_TEMPLATE_INDEX" val="20224336"/>
  <p:tag name="KSO_WM_UNIT_TYPE" val="i"/>
  <p:tag name="KSO_WM_UNIT_INDEX" val="1"/>
  <p:tag name="KSO_WM_UNIT_ID" val="chip20224336_3*i*1"/>
  <p:tag name="KSO_WM_BEAUTIFY_FLAG" val="#wm#"/>
  <p:tag name="KSO_WM_TAG_VERSION" val="1.0"/>
  <p:tag name="KSO_WM_CHIP_GROUPID" val="62de4dd4c23dfd8dd4a1be7b"/>
  <p:tag name="KSO_WM_CHIP_XID" val="62de4e76c23dfd8dd4a1d44e"/>
  <p:tag name="KSO_WM_UNIT_DEC_AREA_ID" val="2a77d4e3180648de83dbae2847fea6a1"/>
  <p:tag name="KSO_WM_CHIP_FILLAREA_FILL_RULE" val="{&quot;fill_align&quot;:&quot;cm&quot;,&quot;fill_effect&quot;:[],&quot;fill_mode&quot;:&quot;adaptive&quot;,&quot;sacle_strategy&quot;:&quot;stretch&quot;}"/>
  <p:tag name="KSO_WM_UNIT_DEC_SUPPORTCHANGEPIC" val="0"/>
  <p:tag name="KSO_WM_UNIT_DEC_CHANGEPICRESERVED" val="1"/>
  <p:tag name="KSO_WM_ASSEMBLE_CHIP_INDEX" val="7d4bb807654440cf9bf6c6ef752f5663"/>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1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1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13.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14.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15.xml><?xml version="1.0" encoding="utf-8"?>
<p:tagLst xmlns:p="http://schemas.openxmlformats.org/presentationml/2006/main">
  <p:tag name="KSO_WM_BEAUTIFY_FLAG" val="#wm#"/>
  <p:tag name="KSO_WM_TEMPLATE_CATEGORY" val="custom"/>
  <p:tag name="KSO_WM_TEMPLATE_INDEX" val="20224336"/>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2.xml><?xml version="1.0" encoding="utf-8"?>
<p:tagLst xmlns:p="http://schemas.openxmlformats.org/presentationml/2006/main">
  <p:tag name="KSO_WM_UNIT_SUBTYPE" val="r"/>
  <p:tag name="KSO_WM_TEMPLATE_CATEGORY" val="chip"/>
  <p:tag name="KSO_WM_TEMPLATE_INDEX" val="20224336"/>
  <p:tag name="KSO_WM_UNIT_TYPE" val="i"/>
  <p:tag name="KSO_WM_UNIT_INDEX" val="1"/>
  <p:tag name="KSO_WM_UNIT_ID" val="chip20224336_4*i*1"/>
  <p:tag name="KSO_WM_BEAUTIFY_FLAG" val="#wm#"/>
  <p:tag name="KSO_WM_TAG_VERSION" val="1.0"/>
  <p:tag name="KSO_WM_CHIP_GROUPID" val="62de4dd4c23dfd8dd4a1be7b"/>
  <p:tag name="KSO_WM_CHIP_XID" val="62de4e76c23dfd8dd4a1d48c"/>
  <p:tag name="KSO_WM_UNIT_DEC_AREA_ID" val="d5fc19d695a34766b98b5ee3a878b396"/>
  <p:tag name="KSO_WM_CHIP_FILLAREA_FILL_RULE" val="{&quot;fill_align&quot;:&quot;lm&quot;,&quot;fill_effect&quot;:[],&quot;fill_mode&quot;:&quot;adaptive&quot;,&quot;sacle_strategy&quot;:&quot;stretch&quot;}"/>
  <p:tag name="KSO_WM_UNIT_DEC_SUPPORTCHANGEPIC" val="0"/>
  <p:tag name="KSO_WM_UNIT_DEC_CHANGEPICRESERVED" val="1"/>
  <p:tag name="KSO_WM_ASSEMBLE_CHIP_INDEX" val="861325fbc65c4eb6af04c971a54a6158"/>
</p:tagLst>
</file>

<file path=ppt/tags/tag2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2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22.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23.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24.xml><?xml version="1.0" encoding="utf-8"?>
<p:tagLst xmlns:p="http://schemas.openxmlformats.org/presentationml/2006/main">
  <p:tag name="KSO_WM_BEAUTIFY_FLAG" val="#wm#"/>
  <p:tag name="KSO_WM_TEMPLATE_CATEGORY" val="custom"/>
  <p:tag name="KSO_WM_TEMPLATE_INDEX" val="20224336"/>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2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3.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224336_7*a*1"/>
  <p:tag name="KSO_WM_TEMPLATE_CATEGORY" val="custom"/>
  <p:tag name="KSO_WM_TEMPLATE_INDEX" val="20224336"/>
  <p:tag name="KSO_WM_UNIT_LAYERLEVEL" val="1"/>
  <p:tag name="KSO_WM_TAG_VERSION" val="1.0"/>
  <p:tag name="KSO_WM_BEAUTIFY_FLAG" val="#wm#"/>
  <p:tag name="KSO_WM_UNIT_DEFAULT_FONT" val="54;60;2"/>
  <p:tag name="KSO_WM_UNIT_BLOCK" val="0"/>
  <p:tag name="KSO_WM_UNIT_DEC_AREA_ID" val="114c7dce51ce433c9b1f059057f70fc7"/>
  <p:tag name="KSO_WM_CHIP_GROUPID" val="620cc5482a08b0d86e4d8850"/>
  <p:tag name="KSO_WM_CHIP_XID" val="620cc5482a08b0d86e4d884f"/>
  <p:tag name="KSO_WM_CHIP_FILLAREA_FILL_RULE" val="{&quot;fill_align&quot;:&quot;cm&quot;,&quot;fill_mode&quot;:&quot;adaptive&quot;,&quot;sacle_strategy&quot;:&quot;smart&quot;}"/>
  <p:tag name="KSO_WM_ASSEMBLE_CHIP_INDEX" val="7ed280ad0d8f4ceba335330b501f8006"/>
  <p:tag name="KSO_WM_UNIT_TEXT_FILL_FORE_SCHEMECOLOR_INDEX_BRIGHTNESS" val="0"/>
  <p:tag name="KSO_WM_UNIT_TEXT_FILL_FORE_SCHEMECOLOR_INDEX" val="5"/>
  <p:tag name="KSO_WM_UNIT_TEXT_FILL_TYPE" val="1"/>
</p:tagLst>
</file>

<file path=ppt/tags/tag3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31.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32.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33.xml><?xml version="1.0" encoding="utf-8"?>
<p:tagLst xmlns:p="http://schemas.openxmlformats.org/presentationml/2006/main">
  <p:tag name="KSO_WM_BEAUTIFY_FLAG" val="#wm#"/>
  <p:tag name="KSO_WM_TEMPLATE_CATEGORY" val="custom"/>
  <p:tag name="KSO_WM_TEMPLATE_INDEX" val="20224336"/>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3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3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4.xml><?xml version="1.0" encoding="utf-8"?>
<p:tagLst xmlns:p="http://schemas.openxmlformats.org/presentationml/2006/main">
  <p:tag name="KSO_WM_BEAUTIFY_FLAG" val="#wm#"/>
  <p:tag name="KSO_WM_TEMPLATE_CATEGORY" val="custom"/>
  <p:tag name="KSO_WM_TEMPLATE_INDEX" val="20224336"/>
  <p:tag name="KSO_WM_SLIDE_ID" val="custom20224336_7"/>
  <p:tag name="KSO_WM_TEMPLATE_SUBCATEGORY" val="21"/>
  <p:tag name="KSO_WM_TEMPLATE_MASTER_TYPE" val="1"/>
  <p:tag name="KSO_WM_TEMPLATE_COLOR_TYPE" val="1"/>
  <p:tag name="KSO_WM_SLIDE_ITEM_CNT" val="0"/>
  <p:tag name="KSO_WM_SLIDE_INDEX" val="7"/>
  <p:tag name="KSO_WM_TAG_VERSION" val="1.0"/>
  <p:tag name="KSO_WM_SLIDE_LAYOUT" val="a_e"/>
  <p:tag name="KSO_WM_SLIDE_LAYOUT_CNT" val="1_1"/>
  <p:tag name="KSO_WM_CHIP_INFOS" val="{&quot;type&quot;:0,&quot;layout_type&quot;:&quot;1_NF_RC_7&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193191a18adb49c6c1f3d89"/>
  <p:tag name="KSO_WM_CHIP_FILLPROP" val="[[{&quot;text_align&quot;:&quot;rm&quot;,&quot;text_direction&quot;:&quot;horizontal&quot;,&quot;support_big_font&quot;:false,&quot;picture_toward&quot;:0,&quot;picture_dockside&quot;:[],&quot;fill_id&quot;:&quot;3887597eb2d4430e8f5e1a57689f7fd3&quot;,&quot;fill_align&quot;:&quot;rm&quot;,&quot;chip_types&quot;:[&quot;diagram&quot;,&quot;header&quot;]}],[{&quot;text_align&quot;:&quot;cm&quot;,&quot;text_direction&quot;:&quot;horizontal&quot;,&quot;support_big_font&quot;:false,&quot;picture_toward&quot;:0,&quot;picture_dockside&quot;:[],&quot;fill_id&quot;:&quot;3887597eb2d4430e8f5e1a57689f7fd3&quot;,&quot;fill_align&quot;:&quot;cm&quot;,&quot;chip_types&quot;:[&quot;header&quot;]}],[{&quot;text_align&quot;:&quot;lm&quot;,&quot;text_direction&quot;:&quot;horizontal&quot;,&quot;support_big_font&quot;:false,&quot;picture_toward&quot;:0,&quot;picture_dockside&quot;:[],&quot;fill_id&quot;:&quot;3887597eb2d4430e8f5e1a57689f7fd3&quot;,&quot;fill_align&quot;:&quot;lm&quot;,&quot;chip_types&quot;:[&quot;header&quot;]}],[{&quot;text_align&quot;:&quot;lm&quot;,&quot;text_direction&quot;:&quot;horizontal&quot;,&quot;support_big_font&quot;:false,&quot;picture_toward&quot;:0,&quot;picture_dockside&quot;:[],&quot;fill_id&quot;:&quot;3887597eb2d4430e8f5e1a57689f7fd3&quot;,&quot;fill_align&quot;:&quot;lt&quot;,&quot;chip_types&quot;:[&quot;header&quot;]}],[{&quot;text_align&quot;:&quot;lm&quot;,&quot;text_direction&quot;:&quot;horizontal&quot;,&quot;support_big_font&quot;:false,&quot;picture_toward&quot;:0,&quot;picture_dockside&quot;:[],&quot;fill_id&quot;:&quot;3887597eb2d4430e8f5e1a57689f7fd3&quot;,&quot;fill_align&quot;:&quot;lb&quot;,&quot;chip_types&quot;:[&quot;header&quot;]}],[{&quot;text_align&quot;:&quot;lm&quot;,&quot;text_direction&quot;:&quot;horizontal&quot;,&quot;support_big_font&quot;:false,&quot;picture_toward&quot;:0,&quot;picture_dockside&quot;:[],&quot;fill_id&quot;:&quot;3887597eb2d4430e8f5e1a57689f7fd3&quot;,&quot;fill_align&quot;:&quot;cm&quot;,&quot;chip_types&quot;:[&quot;header&quot;]}],[{&quot;text_align&quot;:&quot;cm&quot;,&quot;text_direction&quot;:&quot;horizontal&quot;,&quot;support_big_font&quot;:false,&quot;picture_toward&quot;:0,&quot;picture_dockside&quot;:[],&quot;fill_id&quot;:&quot;3887597eb2d4430e8f5e1a57689f7fd3&quot;,&quot;fill_align&quot;:&quot;lm&quot;,&quot;chip_types&quot;:[&quot;header&quot;]}],[{&quot;text_align&quot;:&quot;cm&quot;,&quot;text_direction&quot;:&quot;horizontal&quot;,&quot;support_big_font&quot;:false,&quot;picture_toward&quot;:0,&quot;picture_dockside&quot;:[],&quot;fill_id&quot;:&quot;3887597eb2d4430e8f5e1a57689f7fd3&quot;,&quot;fill_align&quot;:&quot;lt&quot;,&quot;chip_types&quot;:[&quot;header&quot;]}],[{&quot;text_align&quot;:&quot;cm&quot;,&quot;text_direction&quot;:&quot;horizontal&quot;,&quot;support_big_font&quot;:false,&quot;picture_toward&quot;:0,&quot;picture_dockside&quot;:[],&quot;fill_id&quot;:&quot;3887597eb2d4430e8f5e1a57689f7fd3&quot;,&quot;fill_align&quot;:&quot;lb&quot;,&quot;chip_types&quot;:[&quot;header&quot;]}],[{&quot;text_align&quot;:&quot;rm&quot;,&quot;text_direction&quot;:&quot;horizontal&quot;,&quot;support_big_font&quot;:false,&quot;picture_toward&quot;:0,&quot;picture_dockside&quot;:[],&quot;fill_id&quot;:&quot;3887597eb2d4430e8f5e1a57689f7fd3&quot;,&quot;fill_align&quot;:&quot;rb&quot;,&quot;chip_types&quot;:[&quot;header&quot;]}],[{&quot;text_align&quot;:&quot;rm&quot;,&quot;text_direction&quot;:&quot;horizontal&quot;,&quot;support_big_font&quot;:false,&quot;picture_toward&quot;:0,&quot;picture_dockside&quot;:[],&quot;fill_id&quot;:&quot;3887597eb2d4430e8f5e1a57689f7fd3&quot;,&quot;fill_align&quot;:&quot;rt&quot;,&quot;chip_types&quot;:[&quot;header&quot;]}]]"/>
  <p:tag name="KSO_WM_CHIP_DECFILLPROP" val="[]"/>
  <p:tag name="KSO_WM_CHIP_GROUPID" val="6193191a18adb49c6c1f3d8b"/>
  <p:tag name="KSO_WM_SLIDE_LAYOUT_INFO" val="{&quot;id&quot;:&quot;2022-09-13T11:53:25&quot;,&quot;margin&quot;:{&quot;bottom&quot;:5.7733297348022461,&quot;left&quot;:9.6164531707763672,&quot;right&quot;:1.1486663818359375,&quot;top&quot;:5.7733221054077148},&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2e9eff7295c1bf6da690df3"/>
  <p:tag name="KSO_WM_TEMPLATE_ASSEMBLE_GROUPID" val="62de4dd4c23dfd8dd4a1be7b"/>
</p:tagLst>
</file>

<file path=ppt/tags/tag40.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41.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42.xml><?xml version="1.0" encoding="utf-8"?>
<p:tagLst xmlns:p="http://schemas.openxmlformats.org/presentationml/2006/main">
  <p:tag name="KSO_WM_BEAUTIFY_FLAG" val="#wm#"/>
  <p:tag name="KSO_WM_TEMPLATE_CATEGORY" val="custom"/>
  <p:tag name="KSO_WM_TEMPLATE_INDEX" val="20224336"/>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4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4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49.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5.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224336_7*a*1"/>
  <p:tag name="KSO_WM_TEMPLATE_CATEGORY" val="custom"/>
  <p:tag name="KSO_WM_TEMPLATE_INDEX" val="20224336"/>
  <p:tag name="KSO_WM_UNIT_LAYERLEVEL" val="1"/>
  <p:tag name="KSO_WM_TAG_VERSION" val="1.0"/>
  <p:tag name="KSO_WM_BEAUTIFY_FLAG" val="#wm#"/>
  <p:tag name="KSO_WM_UNIT_DEFAULT_FONT" val="54;60;2"/>
  <p:tag name="KSO_WM_UNIT_BLOCK" val="0"/>
  <p:tag name="KSO_WM_UNIT_DEC_AREA_ID" val="114c7dce51ce433c9b1f059057f70fc7"/>
  <p:tag name="KSO_WM_CHIP_GROUPID" val="620cc5482a08b0d86e4d8850"/>
  <p:tag name="KSO_WM_CHIP_XID" val="620cc5482a08b0d86e4d884f"/>
  <p:tag name="KSO_WM_CHIP_FILLAREA_FILL_RULE" val="{&quot;fill_align&quot;:&quot;cm&quot;,&quot;fill_mode&quot;:&quot;adaptive&quot;,&quot;sacle_strategy&quot;:&quot;smart&quot;}"/>
  <p:tag name="KSO_WM_ASSEMBLE_CHIP_INDEX" val="7ed280ad0d8f4ceba335330b501f8006"/>
  <p:tag name="KSO_WM_UNIT_TEXT_FILL_FORE_SCHEMECOLOR_INDEX_BRIGHTNESS" val="0"/>
  <p:tag name="KSO_WM_UNIT_TEXT_FILL_FORE_SCHEMECOLOR_INDEX" val="5"/>
  <p:tag name="KSO_WM_UNIT_TEXT_FILL_TYPE" val="1"/>
</p:tagLst>
</file>

<file path=ppt/tags/tag50.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51.xml><?xml version="1.0" encoding="utf-8"?>
<p:tagLst xmlns:p="http://schemas.openxmlformats.org/presentationml/2006/main">
  <p:tag name="KSO_WM_BEAUTIFY_FLAG" val="#wm#"/>
  <p:tag name="KSO_WM_TEMPLATE_CATEGORY" val="custom"/>
  <p:tag name="KSO_WM_TEMPLATE_INDEX" val="20224336"/>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56.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57.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58.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59.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6.xml><?xml version="1.0" encoding="utf-8"?>
<p:tagLst xmlns:p="http://schemas.openxmlformats.org/presentationml/2006/main">
  <p:tag name="KSO_WM_BEAUTIFY_FLAG" val="#wm#"/>
  <p:tag name="KSO_WM_TEMPLATE_CATEGORY" val="custom"/>
  <p:tag name="KSO_WM_TEMPLATE_INDEX" val="20224336"/>
  <p:tag name="KSO_WM_SLIDE_ID" val="custom20224336_7"/>
  <p:tag name="KSO_WM_TEMPLATE_SUBCATEGORY" val="21"/>
  <p:tag name="KSO_WM_TEMPLATE_MASTER_TYPE" val="1"/>
  <p:tag name="KSO_WM_TEMPLATE_COLOR_TYPE" val="1"/>
  <p:tag name="KSO_WM_SLIDE_ITEM_CNT" val="0"/>
  <p:tag name="KSO_WM_SLIDE_INDEX" val="7"/>
  <p:tag name="KSO_WM_TAG_VERSION" val="1.0"/>
  <p:tag name="KSO_WM_SLIDE_LAYOUT" val="a_e"/>
  <p:tag name="KSO_WM_SLIDE_LAYOUT_CNT" val="1_1"/>
  <p:tag name="KSO_WM_CHIP_INFOS" val="{&quot;type&quot;:0,&quot;layout_type&quot;:&quot;1_NF_RC_7&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193191a18adb49c6c1f3d89"/>
  <p:tag name="KSO_WM_CHIP_FILLPROP" val="[[{&quot;text_align&quot;:&quot;rm&quot;,&quot;text_direction&quot;:&quot;horizontal&quot;,&quot;support_big_font&quot;:false,&quot;picture_toward&quot;:0,&quot;picture_dockside&quot;:[],&quot;fill_id&quot;:&quot;3887597eb2d4430e8f5e1a57689f7fd3&quot;,&quot;fill_align&quot;:&quot;rm&quot;,&quot;chip_types&quot;:[&quot;diagram&quot;,&quot;header&quot;]}],[{&quot;text_align&quot;:&quot;cm&quot;,&quot;text_direction&quot;:&quot;horizontal&quot;,&quot;support_big_font&quot;:false,&quot;picture_toward&quot;:0,&quot;picture_dockside&quot;:[],&quot;fill_id&quot;:&quot;3887597eb2d4430e8f5e1a57689f7fd3&quot;,&quot;fill_align&quot;:&quot;cm&quot;,&quot;chip_types&quot;:[&quot;header&quot;]}],[{&quot;text_align&quot;:&quot;lm&quot;,&quot;text_direction&quot;:&quot;horizontal&quot;,&quot;support_big_font&quot;:false,&quot;picture_toward&quot;:0,&quot;picture_dockside&quot;:[],&quot;fill_id&quot;:&quot;3887597eb2d4430e8f5e1a57689f7fd3&quot;,&quot;fill_align&quot;:&quot;lm&quot;,&quot;chip_types&quot;:[&quot;header&quot;]}],[{&quot;text_align&quot;:&quot;lm&quot;,&quot;text_direction&quot;:&quot;horizontal&quot;,&quot;support_big_font&quot;:false,&quot;picture_toward&quot;:0,&quot;picture_dockside&quot;:[],&quot;fill_id&quot;:&quot;3887597eb2d4430e8f5e1a57689f7fd3&quot;,&quot;fill_align&quot;:&quot;lt&quot;,&quot;chip_types&quot;:[&quot;header&quot;]}],[{&quot;text_align&quot;:&quot;lm&quot;,&quot;text_direction&quot;:&quot;horizontal&quot;,&quot;support_big_font&quot;:false,&quot;picture_toward&quot;:0,&quot;picture_dockside&quot;:[],&quot;fill_id&quot;:&quot;3887597eb2d4430e8f5e1a57689f7fd3&quot;,&quot;fill_align&quot;:&quot;lb&quot;,&quot;chip_types&quot;:[&quot;header&quot;]}],[{&quot;text_align&quot;:&quot;lm&quot;,&quot;text_direction&quot;:&quot;horizontal&quot;,&quot;support_big_font&quot;:false,&quot;picture_toward&quot;:0,&quot;picture_dockside&quot;:[],&quot;fill_id&quot;:&quot;3887597eb2d4430e8f5e1a57689f7fd3&quot;,&quot;fill_align&quot;:&quot;cm&quot;,&quot;chip_types&quot;:[&quot;header&quot;]}],[{&quot;text_align&quot;:&quot;cm&quot;,&quot;text_direction&quot;:&quot;horizontal&quot;,&quot;support_big_font&quot;:false,&quot;picture_toward&quot;:0,&quot;picture_dockside&quot;:[],&quot;fill_id&quot;:&quot;3887597eb2d4430e8f5e1a57689f7fd3&quot;,&quot;fill_align&quot;:&quot;lm&quot;,&quot;chip_types&quot;:[&quot;header&quot;]}],[{&quot;text_align&quot;:&quot;cm&quot;,&quot;text_direction&quot;:&quot;horizontal&quot;,&quot;support_big_font&quot;:false,&quot;picture_toward&quot;:0,&quot;picture_dockside&quot;:[],&quot;fill_id&quot;:&quot;3887597eb2d4430e8f5e1a57689f7fd3&quot;,&quot;fill_align&quot;:&quot;lt&quot;,&quot;chip_types&quot;:[&quot;header&quot;]}],[{&quot;text_align&quot;:&quot;cm&quot;,&quot;text_direction&quot;:&quot;horizontal&quot;,&quot;support_big_font&quot;:false,&quot;picture_toward&quot;:0,&quot;picture_dockside&quot;:[],&quot;fill_id&quot;:&quot;3887597eb2d4430e8f5e1a57689f7fd3&quot;,&quot;fill_align&quot;:&quot;lb&quot;,&quot;chip_types&quot;:[&quot;header&quot;]}],[{&quot;text_align&quot;:&quot;rm&quot;,&quot;text_direction&quot;:&quot;horizontal&quot;,&quot;support_big_font&quot;:false,&quot;picture_toward&quot;:0,&quot;picture_dockside&quot;:[],&quot;fill_id&quot;:&quot;3887597eb2d4430e8f5e1a57689f7fd3&quot;,&quot;fill_align&quot;:&quot;rb&quot;,&quot;chip_types&quot;:[&quot;header&quot;]}],[{&quot;text_align&quot;:&quot;rm&quot;,&quot;text_direction&quot;:&quot;horizontal&quot;,&quot;support_big_font&quot;:false,&quot;picture_toward&quot;:0,&quot;picture_dockside&quot;:[],&quot;fill_id&quot;:&quot;3887597eb2d4430e8f5e1a57689f7fd3&quot;,&quot;fill_align&quot;:&quot;rt&quot;,&quot;chip_types&quot;:[&quot;header&quot;]}]]"/>
  <p:tag name="KSO_WM_CHIP_DECFILLPROP" val="[]"/>
  <p:tag name="KSO_WM_CHIP_GROUPID" val="6193191a18adb49c6c1f3d8b"/>
  <p:tag name="KSO_WM_SLIDE_LAYOUT_INFO" val="{&quot;id&quot;:&quot;2022-09-13T11:53:25&quot;,&quot;margin&quot;:{&quot;bottom&quot;:5.7733297348022461,&quot;left&quot;:9.6164531707763672,&quot;right&quot;:1.1486663818359375,&quot;top&quot;:5.7733221054077148},&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2e9eff7295c1bf6da690df3"/>
  <p:tag name="KSO_WM_TEMPLATE_ASSEMBLE_GROUPID" val="62de4dd4c23dfd8dd4a1be7b"/>
</p:tagLst>
</file>

<file path=ppt/tags/tag60.xml><?xml version="1.0" encoding="utf-8"?>
<p:tagLst xmlns:p="http://schemas.openxmlformats.org/presentationml/2006/main">
  <p:tag name="KSO_WM_BEAUTIFY_FLAG" val="#wm#"/>
  <p:tag name="KSO_WM_TEMPLATE_CATEGORY" val="custom"/>
  <p:tag name="KSO_WM_TEMPLATE_INDEX" val="20224336"/>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28054_2*l_h_i*1_2_1"/>
  <p:tag name="KSO_WM_TEMPLATE_CATEGORY" val="diagram"/>
  <p:tag name="KSO_WM_TEMPLATE_INDEX" val="20228054"/>
  <p:tag name="KSO_WM_UNIT_LAYERLEVEL" val="1_1_1"/>
  <p:tag name="KSO_WM_TAG_VERSION" val="1.0"/>
  <p:tag name="KSO_WM_BEAUTIFY_FLAG" val="#wm#"/>
</p:tagLst>
</file>

<file path=ppt/tags/tag65.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28054_2*l_h_a*1_1_1"/>
  <p:tag name="KSO_WM_TEMPLATE_CATEGORY" val="diagram"/>
  <p:tag name="KSO_WM_TEMPLATE_INDEX" val="20228054"/>
  <p:tag name="KSO_WM_UNIT_LAYERLEVEL" val="1_1_1"/>
  <p:tag name="KSO_WM_TAG_VERSION" val="1.0"/>
  <p:tag name="KSO_WM_BEAUTIFY_FLAG" val="#wm#"/>
</p:tagLst>
</file>

<file path=ppt/tags/tag66.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28054_2*l_h_f*1_1_1"/>
  <p:tag name="KSO_WM_TEMPLATE_CATEGORY" val="diagram"/>
  <p:tag name="KSO_WM_TEMPLATE_INDEX" val="20228054"/>
  <p:tag name="KSO_WM_UNIT_LAYERLEVEL" val="1_1_1"/>
  <p:tag name="KSO_WM_TAG_VERSION" val="1.0"/>
  <p:tag name="KSO_WM_BEAUTIFY_FLAG" val="#wm#"/>
</p:tagLst>
</file>

<file path=ppt/tags/tag67.xml><?xml version="1.0" encoding="utf-8"?>
<p:tagLst xmlns:p="http://schemas.openxmlformats.org/presentationml/2006/main">
  <p:tag name="KSO_WM_UNIT_ISCONTENTSTITLE" val="0"/>
  <p:tag name="KSO_WM_UNIT_ISNUMDGMTITLE" val="0"/>
  <p:tag name="KSO_WM_UNIT_PRESET_TEXT" val="添加小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28054_2*l_h_a*1_2_1"/>
  <p:tag name="KSO_WM_TEMPLATE_CATEGORY" val="diagram"/>
  <p:tag name="KSO_WM_TEMPLATE_INDEX" val="20228054"/>
  <p:tag name="KSO_WM_UNIT_LAYERLEVEL" val="1_1_1"/>
  <p:tag name="KSO_WM_TAG_VERSION" val="1.0"/>
  <p:tag name="KSO_WM_BEAUTIFY_FLAG" val="#wm#"/>
</p:tagLst>
</file>

<file path=ppt/tags/tag68.xml><?xml version="1.0" encoding="utf-8"?>
<p:tagLst xmlns:p="http://schemas.openxmlformats.org/presentationml/2006/main">
  <p:tag name="KSO_WM_UNIT_SUBTYPE" val="a"/>
  <p:tag name="KSO_WM_UNIT_PRESET_TEXT" val="单击此处输入你的正文，文字是您思想的提炼，为了最终演示发布的良好效果，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28054_2*l_h_f*1_2_1"/>
  <p:tag name="KSO_WM_TEMPLATE_CATEGORY" val="diagram"/>
  <p:tag name="KSO_WM_TEMPLATE_INDEX" val="20228054"/>
  <p:tag name="KSO_WM_UNIT_LAYERLEVEL" val="1_1_1"/>
  <p:tag name="KSO_WM_TAG_VERSION" val="1.0"/>
  <p:tag name="KSO_WM_BEAUTIFY_FLAG" val="#wm#"/>
</p:tagLst>
</file>

<file path=ppt/tags/tag69.xml><?xml version="1.0" encoding="utf-8"?>
<p:tagLst xmlns:p="http://schemas.openxmlformats.org/presentationml/2006/main">
  <p:tag name="KSO_WM_BEAUTIFY_FLAG" val="#wm#"/>
  <p:tag name="KSO_WM_TEMPLATE_CATEGORY" val="custom"/>
  <p:tag name="KSO_WM_TEMPLATE_INDEX" val="20224336"/>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228054_2*l_h_i*1_1_2"/>
  <p:tag name="KSO_WM_TEMPLATE_CATEGORY" val="diagram"/>
  <p:tag name="KSO_WM_TEMPLATE_INDEX" val="20228054"/>
  <p:tag name="KSO_WM_UNIT_LAYERLEVEL" val="1_1_1"/>
  <p:tag name="KSO_WM_TAG_VERSION" val="1.0"/>
  <p:tag name="KSO_WM_BEAUTIFY_FLAG" val="#wm#"/>
</p:tagLst>
</file>

<file path=ppt/tags/tag70.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224336_7*a*1"/>
  <p:tag name="KSO_WM_TEMPLATE_CATEGORY" val="custom"/>
  <p:tag name="KSO_WM_TEMPLATE_INDEX" val="20224336"/>
  <p:tag name="KSO_WM_UNIT_LAYERLEVEL" val="1"/>
  <p:tag name="KSO_WM_TAG_VERSION" val="1.0"/>
  <p:tag name="KSO_WM_BEAUTIFY_FLAG" val="#wm#"/>
  <p:tag name="KSO_WM_UNIT_DEFAULT_FONT" val="54;60;2"/>
  <p:tag name="KSO_WM_UNIT_BLOCK" val="0"/>
  <p:tag name="KSO_WM_UNIT_DEC_AREA_ID" val="114c7dce51ce433c9b1f059057f70fc7"/>
  <p:tag name="KSO_WM_CHIP_GROUPID" val="620cc5482a08b0d86e4d8850"/>
  <p:tag name="KSO_WM_CHIP_XID" val="620cc5482a08b0d86e4d884f"/>
  <p:tag name="KSO_WM_CHIP_FILLAREA_FILL_RULE" val="{&quot;fill_align&quot;:&quot;cm&quot;,&quot;fill_mode&quot;:&quot;adaptive&quot;,&quot;sacle_strategy&quot;:&quot;smart&quot;}"/>
  <p:tag name="KSO_WM_ASSEMBLE_CHIP_INDEX" val="7ed280ad0d8f4ceba335330b501f8006"/>
  <p:tag name="KSO_WM_UNIT_TEXT_FILL_FORE_SCHEMECOLOR_INDEX_BRIGHTNESS" val="0"/>
  <p:tag name="KSO_WM_UNIT_TEXT_FILL_FORE_SCHEMECOLOR_INDEX" val="5"/>
  <p:tag name="KSO_WM_UNIT_TEXT_FILL_TYPE" val="1"/>
</p:tagLst>
</file>

<file path=ppt/tags/tag71.xml><?xml version="1.0" encoding="utf-8"?>
<p:tagLst xmlns:p="http://schemas.openxmlformats.org/presentationml/2006/main">
  <p:tag name="KSO_WM_BEAUTIFY_FLAG" val="#wm#"/>
  <p:tag name="KSO_WM_TEMPLATE_CATEGORY" val="custom"/>
  <p:tag name="KSO_WM_TEMPLATE_INDEX" val="20224336"/>
  <p:tag name="KSO_WM_SLIDE_ID" val="custom20224336_7"/>
  <p:tag name="KSO_WM_TEMPLATE_SUBCATEGORY" val="21"/>
  <p:tag name="KSO_WM_TEMPLATE_MASTER_TYPE" val="1"/>
  <p:tag name="KSO_WM_TEMPLATE_COLOR_TYPE" val="1"/>
  <p:tag name="KSO_WM_SLIDE_ITEM_CNT" val="0"/>
  <p:tag name="KSO_WM_SLIDE_INDEX" val="7"/>
  <p:tag name="KSO_WM_TAG_VERSION" val="1.0"/>
  <p:tag name="KSO_WM_SLIDE_LAYOUT" val="a_e"/>
  <p:tag name="KSO_WM_SLIDE_LAYOUT_CNT" val="1_1"/>
  <p:tag name="KSO_WM_CHIP_INFOS" val="{&quot;type&quot;:0,&quot;layout_type&quot;:&quot;1_NF_RC_7&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193191a18adb49c6c1f3d89"/>
  <p:tag name="KSO_WM_CHIP_FILLPROP" val="[[{&quot;text_align&quot;:&quot;rm&quot;,&quot;text_direction&quot;:&quot;horizontal&quot;,&quot;support_big_font&quot;:false,&quot;picture_toward&quot;:0,&quot;picture_dockside&quot;:[],&quot;fill_id&quot;:&quot;3887597eb2d4430e8f5e1a57689f7fd3&quot;,&quot;fill_align&quot;:&quot;rm&quot;,&quot;chip_types&quot;:[&quot;diagram&quot;,&quot;header&quot;]}],[{&quot;text_align&quot;:&quot;cm&quot;,&quot;text_direction&quot;:&quot;horizontal&quot;,&quot;support_big_font&quot;:false,&quot;picture_toward&quot;:0,&quot;picture_dockside&quot;:[],&quot;fill_id&quot;:&quot;3887597eb2d4430e8f5e1a57689f7fd3&quot;,&quot;fill_align&quot;:&quot;cm&quot;,&quot;chip_types&quot;:[&quot;header&quot;]}],[{&quot;text_align&quot;:&quot;lm&quot;,&quot;text_direction&quot;:&quot;horizontal&quot;,&quot;support_big_font&quot;:false,&quot;picture_toward&quot;:0,&quot;picture_dockside&quot;:[],&quot;fill_id&quot;:&quot;3887597eb2d4430e8f5e1a57689f7fd3&quot;,&quot;fill_align&quot;:&quot;lm&quot;,&quot;chip_types&quot;:[&quot;header&quot;]}],[{&quot;text_align&quot;:&quot;lm&quot;,&quot;text_direction&quot;:&quot;horizontal&quot;,&quot;support_big_font&quot;:false,&quot;picture_toward&quot;:0,&quot;picture_dockside&quot;:[],&quot;fill_id&quot;:&quot;3887597eb2d4430e8f5e1a57689f7fd3&quot;,&quot;fill_align&quot;:&quot;lt&quot;,&quot;chip_types&quot;:[&quot;header&quot;]}],[{&quot;text_align&quot;:&quot;lm&quot;,&quot;text_direction&quot;:&quot;horizontal&quot;,&quot;support_big_font&quot;:false,&quot;picture_toward&quot;:0,&quot;picture_dockside&quot;:[],&quot;fill_id&quot;:&quot;3887597eb2d4430e8f5e1a57689f7fd3&quot;,&quot;fill_align&quot;:&quot;lb&quot;,&quot;chip_types&quot;:[&quot;header&quot;]}],[{&quot;text_align&quot;:&quot;lm&quot;,&quot;text_direction&quot;:&quot;horizontal&quot;,&quot;support_big_font&quot;:false,&quot;picture_toward&quot;:0,&quot;picture_dockside&quot;:[],&quot;fill_id&quot;:&quot;3887597eb2d4430e8f5e1a57689f7fd3&quot;,&quot;fill_align&quot;:&quot;cm&quot;,&quot;chip_types&quot;:[&quot;header&quot;]}],[{&quot;text_align&quot;:&quot;cm&quot;,&quot;text_direction&quot;:&quot;horizontal&quot;,&quot;support_big_font&quot;:false,&quot;picture_toward&quot;:0,&quot;picture_dockside&quot;:[],&quot;fill_id&quot;:&quot;3887597eb2d4430e8f5e1a57689f7fd3&quot;,&quot;fill_align&quot;:&quot;lm&quot;,&quot;chip_types&quot;:[&quot;header&quot;]}],[{&quot;text_align&quot;:&quot;cm&quot;,&quot;text_direction&quot;:&quot;horizontal&quot;,&quot;support_big_font&quot;:false,&quot;picture_toward&quot;:0,&quot;picture_dockside&quot;:[],&quot;fill_id&quot;:&quot;3887597eb2d4430e8f5e1a57689f7fd3&quot;,&quot;fill_align&quot;:&quot;lt&quot;,&quot;chip_types&quot;:[&quot;header&quot;]}],[{&quot;text_align&quot;:&quot;cm&quot;,&quot;text_direction&quot;:&quot;horizontal&quot;,&quot;support_big_font&quot;:false,&quot;picture_toward&quot;:0,&quot;picture_dockside&quot;:[],&quot;fill_id&quot;:&quot;3887597eb2d4430e8f5e1a57689f7fd3&quot;,&quot;fill_align&quot;:&quot;lb&quot;,&quot;chip_types&quot;:[&quot;header&quot;]}],[{&quot;text_align&quot;:&quot;rm&quot;,&quot;text_direction&quot;:&quot;horizontal&quot;,&quot;support_big_font&quot;:false,&quot;picture_toward&quot;:0,&quot;picture_dockside&quot;:[],&quot;fill_id&quot;:&quot;3887597eb2d4430e8f5e1a57689f7fd3&quot;,&quot;fill_align&quot;:&quot;rb&quot;,&quot;chip_types&quot;:[&quot;header&quot;]}],[{&quot;text_align&quot;:&quot;rm&quot;,&quot;text_direction&quot;:&quot;horizontal&quot;,&quot;support_big_font&quot;:false,&quot;picture_toward&quot;:0,&quot;picture_dockside&quot;:[],&quot;fill_id&quot;:&quot;3887597eb2d4430e8f5e1a57689f7fd3&quot;,&quot;fill_align&quot;:&quot;rt&quot;,&quot;chip_types&quot;:[&quot;header&quot;]}]]"/>
  <p:tag name="KSO_WM_CHIP_DECFILLPROP" val="[]"/>
  <p:tag name="KSO_WM_CHIP_GROUPID" val="6193191a18adb49c6c1f3d8b"/>
  <p:tag name="KSO_WM_SLIDE_LAYOUT_INFO" val="{&quot;id&quot;:&quot;2022-09-13T11:53:25&quot;,&quot;margin&quot;:{&quot;bottom&quot;:5.7733297348022461,&quot;left&quot;:9.6164531707763672,&quot;right&quot;:1.1486663818359375,&quot;top&quot;:5.7733221054077148},&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2e9eff7295c1bf6da690df3"/>
  <p:tag name="KSO_WM_TEMPLATE_ASSEMBLE_GROUPID" val="62de4dd4c23dfd8dd4a1be7b"/>
</p:tagLst>
</file>

<file path=ppt/tags/tag72.xml><?xml version="1.0" encoding="utf-8"?>
<p:tagLst xmlns:p="http://schemas.openxmlformats.org/presentationml/2006/main">
  <p:tag name="KSO_WM_UNIT_ISCONTENTSTITLE" val="0"/>
  <p:tag name="KSO_WM_UNIT_ISNUMDGMTITLE" val="0"/>
  <p:tag name="KSO_WM_UNIT_PRESET_TEXT" val="单击添加标题"/>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custom20224336_7*a*1"/>
  <p:tag name="KSO_WM_TEMPLATE_CATEGORY" val="custom"/>
  <p:tag name="KSO_WM_TEMPLATE_INDEX" val="20224336"/>
  <p:tag name="KSO_WM_UNIT_LAYERLEVEL" val="1"/>
  <p:tag name="KSO_WM_TAG_VERSION" val="1.0"/>
  <p:tag name="KSO_WM_BEAUTIFY_FLAG" val="#wm#"/>
  <p:tag name="KSO_WM_UNIT_DEFAULT_FONT" val="54;60;2"/>
  <p:tag name="KSO_WM_UNIT_BLOCK" val="0"/>
  <p:tag name="KSO_WM_UNIT_DEC_AREA_ID" val="114c7dce51ce433c9b1f059057f70fc7"/>
  <p:tag name="KSO_WM_CHIP_GROUPID" val="620cc5482a08b0d86e4d8850"/>
  <p:tag name="KSO_WM_CHIP_XID" val="620cc5482a08b0d86e4d884f"/>
  <p:tag name="KSO_WM_CHIP_FILLAREA_FILL_RULE" val="{&quot;fill_align&quot;:&quot;cm&quot;,&quot;fill_mode&quot;:&quot;adaptive&quot;,&quot;sacle_strategy&quot;:&quot;smart&quot;}"/>
  <p:tag name="KSO_WM_ASSEMBLE_CHIP_INDEX" val="7ed280ad0d8f4ceba335330b501f8006"/>
  <p:tag name="KSO_WM_UNIT_TEXT_FILL_FORE_SCHEMECOLOR_INDEX_BRIGHTNESS" val="0"/>
  <p:tag name="KSO_WM_UNIT_TEXT_FILL_FORE_SCHEMECOLOR_INDEX" val="5"/>
  <p:tag name="KSO_WM_UNIT_TEXT_FILL_TYPE" val="1"/>
</p:tagLst>
</file>

<file path=ppt/tags/tag73.xml><?xml version="1.0" encoding="utf-8"?>
<p:tagLst xmlns:p="http://schemas.openxmlformats.org/presentationml/2006/main">
  <p:tag name="KSO_WM_BEAUTIFY_FLAG" val="#wm#"/>
  <p:tag name="KSO_WM_TEMPLATE_CATEGORY" val="custom"/>
  <p:tag name="KSO_WM_TEMPLATE_INDEX" val="20224336"/>
  <p:tag name="KSO_WM_SLIDE_ID" val="custom20224336_7"/>
  <p:tag name="KSO_WM_TEMPLATE_SUBCATEGORY" val="21"/>
  <p:tag name="KSO_WM_TEMPLATE_MASTER_TYPE" val="1"/>
  <p:tag name="KSO_WM_TEMPLATE_COLOR_TYPE" val="1"/>
  <p:tag name="KSO_WM_SLIDE_ITEM_CNT" val="0"/>
  <p:tag name="KSO_WM_SLIDE_INDEX" val="7"/>
  <p:tag name="KSO_WM_TAG_VERSION" val="1.0"/>
  <p:tag name="KSO_WM_SLIDE_LAYOUT" val="a_e"/>
  <p:tag name="KSO_WM_SLIDE_LAYOUT_CNT" val="1_1"/>
  <p:tag name="KSO_WM_CHIP_INFOS" val="{&quot;type&quot;:0,&quot;layout_type&quot;:&quot;1_NF_RC_7&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扁平风&quot;,&quot;手绘风&quot;,&quot;立体风&quot;,&quot;炫酷&quot;,&quot;复古风&quot;,&quot;科技风&quot;,&quot;水彩风&quot;,&quot;ios风&quot;,&quot;快闪&quot;,&quot;波普风&quot;,&quot;孟菲斯&quot;,&quot;蒸汽波&quot;,&quot;MBE&quot;,&quot;剪纸风&quot;,&quot;酸性风&quot;,&quot;像素风&quot;,&quot;涂鸦风&quot;,&quot;实景&quot;]},&quot;slide_type&quot;:[&quot;title&quot;,&quot;sectionTitle&quot;,&quot;contents&quot;,&quot;endPage&quot;],&quot;useType&quot;:[&quot;ppt&quot;]}"/>
  <p:tag name="KSO_WM_CHIP_XID" val="6193191a18adb49c6c1f3d89"/>
  <p:tag name="KSO_WM_CHIP_FILLPROP" val="[[{&quot;text_align&quot;:&quot;rm&quot;,&quot;text_direction&quot;:&quot;horizontal&quot;,&quot;support_big_font&quot;:false,&quot;picture_toward&quot;:0,&quot;picture_dockside&quot;:[],&quot;fill_id&quot;:&quot;3887597eb2d4430e8f5e1a57689f7fd3&quot;,&quot;fill_align&quot;:&quot;rm&quot;,&quot;chip_types&quot;:[&quot;diagram&quot;,&quot;header&quot;]}],[{&quot;text_align&quot;:&quot;cm&quot;,&quot;text_direction&quot;:&quot;horizontal&quot;,&quot;support_big_font&quot;:false,&quot;picture_toward&quot;:0,&quot;picture_dockside&quot;:[],&quot;fill_id&quot;:&quot;3887597eb2d4430e8f5e1a57689f7fd3&quot;,&quot;fill_align&quot;:&quot;cm&quot;,&quot;chip_types&quot;:[&quot;header&quot;]}],[{&quot;text_align&quot;:&quot;lm&quot;,&quot;text_direction&quot;:&quot;horizontal&quot;,&quot;support_big_font&quot;:false,&quot;picture_toward&quot;:0,&quot;picture_dockside&quot;:[],&quot;fill_id&quot;:&quot;3887597eb2d4430e8f5e1a57689f7fd3&quot;,&quot;fill_align&quot;:&quot;lm&quot;,&quot;chip_types&quot;:[&quot;header&quot;]}],[{&quot;text_align&quot;:&quot;lm&quot;,&quot;text_direction&quot;:&quot;horizontal&quot;,&quot;support_big_font&quot;:false,&quot;picture_toward&quot;:0,&quot;picture_dockside&quot;:[],&quot;fill_id&quot;:&quot;3887597eb2d4430e8f5e1a57689f7fd3&quot;,&quot;fill_align&quot;:&quot;lt&quot;,&quot;chip_types&quot;:[&quot;header&quot;]}],[{&quot;text_align&quot;:&quot;lm&quot;,&quot;text_direction&quot;:&quot;horizontal&quot;,&quot;support_big_font&quot;:false,&quot;picture_toward&quot;:0,&quot;picture_dockside&quot;:[],&quot;fill_id&quot;:&quot;3887597eb2d4430e8f5e1a57689f7fd3&quot;,&quot;fill_align&quot;:&quot;lb&quot;,&quot;chip_types&quot;:[&quot;header&quot;]}],[{&quot;text_align&quot;:&quot;lm&quot;,&quot;text_direction&quot;:&quot;horizontal&quot;,&quot;support_big_font&quot;:false,&quot;picture_toward&quot;:0,&quot;picture_dockside&quot;:[],&quot;fill_id&quot;:&quot;3887597eb2d4430e8f5e1a57689f7fd3&quot;,&quot;fill_align&quot;:&quot;cm&quot;,&quot;chip_types&quot;:[&quot;header&quot;]}],[{&quot;text_align&quot;:&quot;cm&quot;,&quot;text_direction&quot;:&quot;horizontal&quot;,&quot;support_big_font&quot;:false,&quot;picture_toward&quot;:0,&quot;picture_dockside&quot;:[],&quot;fill_id&quot;:&quot;3887597eb2d4430e8f5e1a57689f7fd3&quot;,&quot;fill_align&quot;:&quot;lm&quot;,&quot;chip_types&quot;:[&quot;header&quot;]}],[{&quot;text_align&quot;:&quot;cm&quot;,&quot;text_direction&quot;:&quot;horizontal&quot;,&quot;support_big_font&quot;:false,&quot;picture_toward&quot;:0,&quot;picture_dockside&quot;:[],&quot;fill_id&quot;:&quot;3887597eb2d4430e8f5e1a57689f7fd3&quot;,&quot;fill_align&quot;:&quot;lt&quot;,&quot;chip_types&quot;:[&quot;header&quot;]}],[{&quot;text_align&quot;:&quot;cm&quot;,&quot;text_direction&quot;:&quot;horizontal&quot;,&quot;support_big_font&quot;:false,&quot;picture_toward&quot;:0,&quot;picture_dockside&quot;:[],&quot;fill_id&quot;:&quot;3887597eb2d4430e8f5e1a57689f7fd3&quot;,&quot;fill_align&quot;:&quot;lb&quot;,&quot;chip_types&quot;:[&quot;header&quot;]}],[{&quot;text_align&quot;:&quot;rm&quot;,&quot;text_direction&quot;:&quot;horizontal&quot;,&quot;support_big_font&quot;:false,&quot;picture_toward&quot;:0,&quot;picture_dockside&quot;:[],&quot;fill_id&quot;:&quot;3887597eb2d4430e8f5e1a57689f7fd3&quot;,&quot;fill_align&quot;:&quot;rb&quot;,&quot;chip_types&quot;:[&quot;header&quot;]}],[{&quot;text_align&quot;:&quot;rm&quot;,&quot;text_direction&quot;:&quot;horizontal&quot;,&quot;support_big_font&quot;:false,&quot;picture_toward&quot;:0,&quot;picture_dockside&quot;:[],&quot;fill_id&quot;:&quot;3887597eb2d4430e8f5e1a57689f7fd3&quot;,&quot;fill_align&quot;:&quot;rt&quot;,&quot;chip_types&quot;:[&quot;header&quot;]}]]"/>
  <p:tag name="KSO_WM_CHIP_DECFILLPROP" val="[]"/>
  <p:tag name="KSO_WM_CHIP_GROUPID" val="6193191a18adb49c6c1f3d8b"/>
  <p:tag name="KSO_WM_SLIDE_LAYOUT_INFO" val="{&quot;id&quot;:&quot;2022-09-13T11:53:25&quot;,&quot;margin&quot;:{&quot;bottom&quot;:5.7733297348022461,&quot;left&quot;:9.6164531707763672,&quot;right&quot;:1.1486663818359375,&quot;top&quot;:5.7733221054077148},&quot;type&quot;:0}"/>
  <p:tag name="KSO_WM_SLIDE_BK_DARK_LIGHT" val="2"/>
  <p:tag name="KSO_WM_SLIDE_BACKGROUND_TYPE" val="general"/>
  <p:tag name="KSO_WM_SLIDE_SUPPORT_FEATURE_TYPE" val="0"/>
  <p:tag name="KSO_WM_SLIDE_TYPE" val="sectionTitle"/>
  <p:tag name="KSO_WM_CHIP_COLORING" val="1"/>
  <p:tag name="KSO_WM_SLIDE_SUBTYPE" val="pureTxt"/>
  <p:tag name="KSO_WM_TEMPLATE_ASSEMBLE_XID" val="62e9eff7295c1bf6da690df3"/>
  <p:tag name="KSO_WM_TEMPLATE_ASSEMBLE_GROUPID" val="62de4dd4c23dfd8dd4a1be7b"/>
</p:tagLst>
</file>

<file path=ppt/tags/tag74.xml><?xml version="1.0" encoding="utf-8"?>
<p:tagLst xmlns:p="http://schemas.openxmlformats.org/presentationml/2006/main">
  <p:tag name="commondata" val="eyJoZGlkIjoiZWZhYzY1ZjEwYzE0MTgzYzYwNzAzNDFlNTliNGYwMzg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228054_2*l_h_i*1_2_2"/>
  <p:tag name="KSO_WM_TEMPLATE_CATEGORY" val="diagram"/>
  <p:tag name="KSO_WM_TEMPLATE_INDEX" val="20228054"/>
  <p:tag name="KSO_WM_UNIT_LAYERLEVEL" val="1_1_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28054_2*l_h_i*1_1_1"/>
  <p:tag name="KSO_WM_TEMPLATE_CATEGORY" val="diagram"/>
  <p:tag name="KSO_WM_TEMPLATE_INDEX" val="20228054"/>
  <p:tag name="KSO_WM_UNIT_LAYERLEVEL" val="1_1_1"/>
  <p:tag name="KSO_WM_TAG_VERSION" val="1.0"/>
  <p:tag name="KSO_WM_BEAUTIFY_FLAG" val="#wm#"/>
</p:tagLst>
</file>

<file path=ppt/theme/theme1.xml><?xml version="1.0" encoding="utf-8"?>
<a:theme xmlns:a="http://schemas.openxmlformats.org/drawingml/2006/main" name="Office 主题">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8474</Words>
  <Application>WPS 演示</Application>
  <PresentationFormat>全屏显示(16:9)</PresentationFormat>
  <Paragraphs>393</Paragraphs>
  <Slides>37</Slides>
  <Notes>25</Notes>
  <HiddenSlides>0</HiddenSlides>
  <MMClips>1</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37</vt:i4>
      </vt:variant>
    </vt:vector>
  </HeadingPairs>
  <TitlesOfParts>
    <vt:vector size="55" baseType="lpstr">
      <vt:lpstr>Arial</vt:lpstr>
      <vt:lpstr>宋体</vt:lpstr>
      <vt:lpstr>Wingdings</vt:lpstr>
      <vt:lpstr>Microsoft YaHei Bold</vt:lpstr>
      <vt:lpstr>Microsoft YaHei Regular</vt:lpstr>
      <vt:lpstr>Lato Regular</vt:lpstr>
      <vt:lpstr>Segoe Print</vt:lpstr>
      <vt:lpstr>Lato Hairline</vt:lpstr>
      <vt:lpstr>Lato Light</vt:lpstr>
      <vt:lpstr>方正大标宋简体</vt:lpstr>
      <vt:lpstr>微软雅黑</vt:lpstr>
      <vt:lpstr>Arial Unicode MS</vt:lpstr>
      <vt:lpstr>Calibri Light</vt:lpstr>
      <vt:lpstr>Calibri</vt:lpstr>
      <vt:lpstr>Clear Sans</vt:lpstr>
      <vt:lpstr>DejaVu Math TeX Gyre</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任务一</vt:lpstr>
      <vt:lpstr>PowerPoint 演示文稿</vt:lpstr>
      <vt:lpstr>PowerPoint 演示文稿</vt:lpstr>
      <vt:lpstr>PowerPoint 演示文稿</vt:lpstr>
      <vt:lpstr>PowerPoint 演示文稿</vt:lpstr>
      <vt:lpstr>PowerPoint 演示文稿</vt:lpstr>
      <vt:lpstr>任务二</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WPS_1751534095</cp:lastModifiedBy>
  <cp:revision>17</cp:revision>
  <dcterms:created xsi:type="dcterms:W3CDTF">2023-09-04T07:13:00Z</dcterms:created>
  <dcterms:modified xsi:type="dcterms:W3CDTF">2025-10-27T01:24:41Z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2052-12.1.0.16729</vt:lpwstr>
  </property>
  <property fmtid="{D5CDD505-2E9C-101B-9397-08002B2CF9AE}" pid="3" name="ICV">
    <vt:lpwstr>415AEEF7916774BFB180F5640AE259D5_43</vt:lpwstr>
  </property>
</Properties>
</file>